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
  </p:notesMasterIdLst>
  <p:handoutMasterIdLst>
    <p:handoutMasterId r:id="rId17"/>
  </p:handoutMasterIdLst>
  <p:sldIdLst>
    <p:sldId id="260" r:id="rId2"/>
    <p:sldId id="270" r:id="rId3"/>
    <p:sldId id="271" r:id="rId4"/>
    <p:sldId id="262" r:id="rId5"/>
    <p:sldId id="263" r:id="rId6"/>
    <p:sldId id="264" r:id="rId7"/>
    <p:sldId id="269" r:id="rId8"/>
    <p:sldId id="256" r:id="rId9"/>
    <p:sldId id="257" r:id="rId10"/>
    <p:sldId id="258" r:id="rId11"/>
    <p:sldId id="259" r:id="rId12"/>
    <p:sldId id="265" r:id="rId13"/>
    <p:sldId id="266" r:id="rId14"/>
    <p:sldId id="267" r:id="rId15"/>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sogbayasgalan" initials="T" lastIdx="1" clrIdx="0">
    <p:extLst>
      <p:ext uri="{19B8F6BF-5375-455C-9EA6-DF929625EA0E}">
        <p15:presenceInfo xmlns:p15="http://schemas.microsoft.com/office/powerpoint/2012/main" userId="Tsogbayasgal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A"/>
    <a:srgbClr val="5775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0" d="100"/>
          <a:sy n="80" d="100"/>
        </p:scale>
        <p:origin x="306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H:\Tsagaanaa\&#1069;&#1088;&#1199;&#1199;&#1083;%20&#1084;&#1101;&#1085;&#1076;\&#1063;&#1044;&#1069;&#1052;&#1058;-&#1080;&#1081;&#1085;%202022%20&#1086;&#1085;&#1099;%2012%20&#1089;&#1072;&#1088;&#1099;&#1085;%20&#1101;&#1088;&#1075;&#1101;&#1085;%20&#1084;&#1101;&#1076;&#1101;&#1101;&#1083;&#1101;&#108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H:\Tsagaanaa\&#1069;&#1088;&#1199;&#1199;&#1083;%20&#1084;&#1101;&#1085;&#1076;\&#1063;&#1044;&#1069;&#1052;&#1058;-&#1080;&#1081;&#1085;%202022%20&#1086;&#1085;&#1099;%2012%20&#1089;&#1072;&#1088;&#1099;&#1085;%20&#1101;&#1088;&#1075;&#1101;&#1085;%20&#1084;&#1101;&#1076;&#1101;&#1101;&#1083;&#1101;&#108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H:\Tsagaanaa\&#1069;&#1088;&#1199;&#1199;&#1083;%20&#1084;&#1101;&#1085;&#1076;\&#1063;&#1044;&#1069;&#1052;&#1058;-&#1080;&#1081;&#1085;%202022%20&#1086;&#1085;&#1099;%2012%20&#1089;&#1072;&#1088;&#1099;&#1085;%20&#1101;&#1088;&#1075;&#1101;&#1085;%20&#1084;&#1101;&#1076;&#1101;&#1101;&#1083;&#1101;&#1083;.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188034188034191E-2"/>
          <c:y val="5.6980056980056981E-2"/>
          <c:w val="0.94985754985754989"/>
          <c:h val="0.7831970149030516"/>
        </c:manualLayout>
      </c:layout>
      <c:lineChart>
        <c:grouping val="stacked"/>
        <c:varyColors val="0"/>
        <c:ser>
          <c:idx val="0"/>
          <c:order val="0"/>
          <c:tx>
            <c:strRef>
              <c:f>Sheet2!$C$8</c:f>
              <c:strCache>
                <c:ptCount val="1"/>
                <c:pt idx="0">
                  <c:v>Хэвтсэн өвчтөн</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tx>
                <c:rich>
                  <a:bodyPr/>
                  <a:lstStyle/>
                  <a:p>
                    <a:r>
                      <a:rPr lang="en-US" dirty="0"/>
                      <a:t>7</a:t>
                    </a:r>
                    <a:r>
                      <a:rPr lang="en-US" baseline="0" dirty="0"/>
                      <a:t> 780</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CF8-494D-9174-754023F9BC18}"/>
                </c:ext>
              </c:extLst>
            </c:dLbl>
            <c:dLbl>
              <c:idx val="1"/>
              <c:tx>
                <c:rich>
                  <a:bodyPr/>
                  <a:lstStyle/>
                  <a:p>
                    <a:r>
                      <a:rPr lang="en-US"/>
                      <a:t>6 611</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CF8-494D-9174-754023F9BC18}"/>
                </c:ext>
              </c:extLst>
            </c:dLbl>
            <c:dLbl>
              <c:idx val="2"/>
              <c:tx>
                <c:rich>
                  <a:bodyPr/>
                  <a:lstStyle/>
                  <a:p>
                    <a:r>
                      <a:rPr lang="en-US"/>
                      <a:t>9 985</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CF8-494D-9174-754023F9BC18}"/>
                </c:ext>
              </c:extLst>
            </c:dLbl>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Roboto Light" panose="02000000000000000000" pitchFamily="2" charset="0"/>
                    <a:ea typeface="Roboto Light" panose="02000000000000000000" pitchFamily="2" charset="0"/>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Sheet2!$B$9:$B$11</c:f>
              <c:numCache>
                <c:formatCode>General</c:formatCode>
                <c:ptCount val="3"/>
                <c:pt idx="0">
                  <c:v>2020</c:v>
                </c:pt>
                <c:pt idx="1">
                  <c:v>2021</c:v>
                </c:pt>
                <c:pt idx="2">
                  <c:v>2022</c:v>
                </c:pt>
              </c:numCache>
            </c:numRef>
          </c:cat>
          <c:val>
            <c:numRef>
              <c:f>Sheet2!$C$9:$C$11</c:f>
              <c:numCache>
                <c:formatCode>General</c:formatCode>
                <c:ptCount val="3"/>
                <c:pt idx="0">
                  <c:v>7780</c:v>
                </c:pt>
                <c:pt idx="1">
                  <c:v>6611</c:v>
                </c:pt>
                <c:pt idx="2">
                  <c:v>9985</c:v>
                </c:pt>
              </c:numCache>
            </c:numRef>
          </c:val>
          <c:smooth val="0"/>
          <c:extLst>
            <c:ext xmlns:c16="http://schemas.microsoft.com/office/drawing/2014/chart" uri="{C3380CC4-5D6E-409C-BE32-E72D297353CC}">
              <c16:uniqueId val="{00000000-ECF8-494D-9174-754023F9BC18}"/>
            </c:ext>
          </c:extLst>
        </c:ser>
        <c:ser>
          <c:idx val="1"/>
          <c:order val="1"/>
          <c:tx>
            <c:strRef>
              <c:f>Sheet2!$D$8</c:f>
              <c:strCache>
                <c:ptCount val="1"/>
                <c:pt idx="0">
                  <c:v>Гарсан өвчтөн</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tx>
                <c:rich>
                  <a:bodyPr/>
                  <a:lstStyle/>
                  <a:p>
                    <a:r>
                      <a:rPr lang="en-US"/>
                      <a:t>7 833</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CF8-494D-9174-754023F9BC18}"/>
                </c:ext>
              </c:extLst>
            </c:dLbl>
            <c:dLbl>
              <c:idx val="1"/>
              <c:tx>
                <c:rich>
                  <a:bodyPr/>
                  <a:lstStyle/>
                  <a:p>
                    <a:r>
                      <a:rPr lang="en-US"/>
                      <a:t>6 609</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CF8-494D-9174-754023F9BC18}"/>
                </c:ext>
              </c:extLst>
            </c:dLbl>
            <c:dLbl>
              <c:idx val="2"/>
              <c:tx>
                <c:rich>
                  <a:bodyPr/>
                  <a:lstStyle/>
                  <a:p>
                    <a:r>
                      <a:rPr lang="en-US"/>
                      <a:t>9 783</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CF8-494D-9174-754023F9BC18}"/>
                </c:ext>
              </c:extLst>
            </c:dLbl>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Roboto Light" panose="02000000000000000000" pitchFamily="2" charset="0"/>
                    <a:ea typeface="Roboto Light" panose="02000000000000000000" pitchFamily="2" charset="0"/>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Sheet2!$B$9:$B$11</c:f>
              <c:numCache>
                <c:formatCode>General</c:formatCode>
                <c:ptCount val="3"/>
                <c:pt idx="0">
                  <c:v>2020</c:v>
                </c:pt>
                <c:pt idx="1">
                  <c:v>2021</c:v>
                </c:pt>
                <c:pt idx="2">
                  <c:v>2022</c:v>
                </c:pt>
              </c:numCache>
            </c:numRef>
          </c:cat>
          <c:val>
            <c:numRef>
              <c:f>Sheet2!$D$9:$D$11</c:f>
              <c:numCache>
                <c:formatCode>General</c:formatCode>
                <c:ptCount val="3"/>
                <c:pt idx="0">
                  <c:v>7833</c:v>
                </c:pt>
                <c:pt idx="1">
                  <c:v>6609</c:v>
                </c:pt>
                <c:pt idx="2">
                  <c:v>9783</c:v>
                </c:pt>
              </c:numCache>
            </c:numRef>
          </c:val>
          <c:smooth val="0"/>
          <c:extLst>
            <c:ext xmlns:c16="http://schemas.microsoft.com/office/drawing/2014/chart" uri="{C3380CC4-5D6E-409C-BE32-E72D297353CC}">
              <c16:uniqueId val="{00000001-ECF8-494D-9174-754023F9BC18}"/>
            </c:ext>
          </c:extLst>
        </c:ser>
        <c:dLbls>
          <c:dLblPos val="t"/>
          <c:showLegendKey val="0"/>
          <c:showVal val="1"/>
          <c:showCatName val="0"/>
          <c:showSerName val="0"/>
          <c:showPercent val="0"/>
          <c:showBubbleSize val="0"/>
        </c:dLbls>
        <c:marker val="1"/>
        <c:smooth val="0"/>
        <c:axId val="2071829231"/>
        <c:axId val="1830911455"/>
      </c:lineChart>
      <c:catAx>
        <c:axId val="2071829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pPr>
            <a:endParaRPr lang="en-US"/>
          </a:p>
        </c:txPr>
        <c:crossAx val="1830911455"/>
        <c:crosses val="autoZero"/>
        <c:auto val="1"/>
        <c:lblAlgn val="ctr"/>
        <c:lblOffset val="100"/>
        <c:noMultiLvlLbl val="0"/>
      </c:catAx>
      <c:valAx>
        <c:axId val="1830911455"/>
        <c:scaling>
          <c:orientation val="minMax"/>
        </c:scaling>
        <c:delete val="1"/>
        <c:axPos val="l"/>
        <c:numFmt formatCode="General" sourceLinked="1"/>
        <c:majorTickMark val="none"/>
        <c:minorTickMark val="none"/>
        <c:tickLblPos val="nextTo"/>
        <c:crossAx val="20718292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Roboto Light" panose="02000000000000000000" pitchFamily="2" charset="0"/>
              <a:ea typeface="Roboto Light" panose="02000000000000000000" pitchFamily="2" charset="0"/>
              <a:cs typeface="+mn-cs"/>
            </a:defRPr>
          </a:pPr>
          <a:endParaRPr lang="en-US"/>
        </a:p>
      </c:txPr>
    </c:legend>
    <c:plotVisOnly val="1"/>
    <c:dispBlanksAs val="zero"/>
    <c:showDLblsOverMax val="0"/>
  </c:chart>
  <c:spPr>
    <a:noFill/>
    <a:ln>
      <a:noFill/>
    </a:ln>
    <a:effectLst/>
  </c:spPr>
  <c:txPr>
    <a:bodyPr/>
    <a:lstStyle/>
    <a:p>
      <a:pPr>
        <a:defRPr sz="1050">
          <a:latin typeface="Roboto Light" panose="02000000000000000000" pitchFamily="2" charset="0"/>
          <a:ea typeface="Roboto Light" panose="02000000000000000000" pitchFamily="2"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Sheet2!$D$20</c:f>
              <c:strCache>
                <c:ptCount val="1"/>
                <c:pt idx="0">
                  <c:v>Нийслэл</c:v>
                </c:pt>
              </c:strCache>
            </c:strRef>
          </c:tx>
          <c:spPr>
            <a:solidFill>
              <a:schemeClr val="accent2"/>
            </a:solidFill>
            <a:ln>
              <a:noFill/>
            </a:ln>
            <a:effectLst/>
          </c:spPr>
          <c:invertIfNegative val="0"/>
          <c:dLbls>
            <c:dLbl>
              <c:idx val="0"/>
              <c:tx>
                <c:rich>
                  <a:bodyPr/>
                  <a:lstStyle/>
                  <a:p>
                    <a:r>
                      <a:rPr lang="en-US"/>
                      <a:t>39</a:t>
                    </a:r>
                    <a:r>
                      <a:rPr lang="en-US" baseline="0"/>
                      <a:t> 378</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F5D-4677-A23F-37763718EAA6}"/>
                </c:ext>
              </c:extLst>
            </c:dLbl>
            <c:dLbl>
              <c:idx val="1"/>
              <c:tx>
                <c:rich>
                  <a:bodyPr/>
                  <a:lstStyle/>
                  <a:p>
                    <a:r>
                      <a:rPr lang="en-US"/>
                      <a:t>30 497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F5D-4677-A23F-37763718EAA6}"/>
                </c:ext>
              </c:extLst>
            </c:dLbl>
            <c:dLbl>
              <c:idx val="2"/>
              <c:layout>
                <c:manualLayout>
                  <c:x val="0"/>
                  <c:y val="0"/>
                </c:manualLayout>
              </c:layout>
              <c:tx>
                <c:rich>
                  <a:bodyPr/>
                  <a:lstStyle/>
                  <a:p>
                    <a:r>
                      <a:rPr lang="en-US" dirty="0"/>
                      <a:t>28 681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F5D-4677-A23F-37763718EAA6}"/>
                </c:ext>
              </c:extLst>
            </c:dLbl>
            <c:spPr>
              <a:noFill/>
              <a:ln>
                <a:noFill/>
              </a:ln>
              <a:effectLst/>
            </c:spPr>
            <c:txPr>
              <a:bodyPr rot="0" spcFirstLastPara="1" vertOverflow="ellipsis" vert="horz" wrap="square" anchor="ctr" anchorCtr="1"/>
              <a:lstStyle/>
              <a:p>
                <a:pPr>
                  <a:defRPr sz="1000" b="1" i="0" u="none" strike="noStrike" kern="1200" baseline="0">
                    <a:solidFill>
                      <a:schemeClr val="tx1">
                        <a:lumMod val="75000"/>
                        <a:lumOff val="25000"/>
                      </a:schemeClr>
                    </a:solidFill>
                    <a:latin typeface="Roboto "/>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Sheet2!$B$21:$B$23</c:f>
              <c:numCache>
                <c:formatCode>General</c:formatCode>
                <c:ptCount val="3"/>
                <c:pt idx="0">
                  <c:v>2020</c:v>
                </c:pt>
                <c:pt idx="1">
                  <c:v>2021</c:v>
                </c:pt>
                <c:pt idx="2">
                  <c:v>2022</c:v>
                </c:pt>
              </c:numCache>
            </c:numRef>
          </c:cat>
          <c:val>
            <c:numRef>
              <c:f>Sheet2!$D$21:$D$23</c:f>
              <c:numCache>
                <c:formatCode>General</c:formatCode>
                <c:ptCount val="3"/>
                <c:pt idx="0">
                  <c:v>39378</c:v>
                </c:pt>
                <c:pt idx="1">
                  <c:v>30497</c:v>
                </c:pt>
                <c:pt idx="2">
                  <c:v>28681</c:v>
                </c:pt>
              </c:numCache>
            </c:numRef>
          </c:val>
          <c:extLst>
            <c:ext xmlns:c16="http://schemas.microsoft.com/office/drawing/2014/chart" uri="{C3380CC4-5D6E-409C-BE32-E72D297353CC}">
              <c16:uniqueId val="{00000000-0F5D-4677-A23F-37763718EAA6}"/>
            </c:ext>
          </c:extLst>
        </c:ser>
        <c:dLbls>
          <c:showLegendKey val="0"/>
          <c:showVal val="1"/>
          <c:showCatName val="0"/>
          <c:showSerName val="0"/>
          <c:showPercent val="0"/>
          <c:showBubbleSize val="0"/>
        </c:dLbls>
        <c:gapWidth val="219"/>
        <c:axId val="50192543"/>
        <c:axId val="50207519"/>
      </c:barChart>
      <c:lineChart>
        <c:grouping val="standard"/>
        <c:varyColors val="0"/>
        <c:ser>
          <c:idx val="0"/>
          <c:order val="0"/>
          <c:tx>
            <c:strRef>
              <c:f>Sheet2!$C$20</c:f>
              <c:strCache>
                <c:ptCount val="1"/>
                <c:pt idx="0">
                  <c:v>Дүүрэг</c:v>
                </c:pt>
              </c:strCache>
            </c:strRef>
          </c:tx>
          <c:spPr>
            <a:ln w="28575" cap="rnd">
              <a:solidFill>
                <a:schemeClr val="accent1"/>
              </a:solidFill>
              <a:round/>
            </a:ln>
            <a:effectLst/>
          </c:spPr>
          <c:marker>
            <c:symbol val="none"/>
          </c:marker>
          <c:dLbls>
            <c:dLbl>
              <c:idx val="0"/>
              <c:layout>
                <c:manualLayout>
                  <c:x val="-5.0000000000000024E-2"/>
                  <c:y val="-7.407407407407407E-2"/>
                </c:manualLayout>
              </c:layout>
              <c:tx>
                <c:rich>
                  <a:bodyPr/>
                  <a:lstStyle/>
                  <a:p>
                    <a:r>
                      <a:rPr lang="en-US" dirty="0"/>
                      <a:t>3</a:t>
                    </a:r>
                    <a:r>
                      <a:rPr lang="en-US" baseline="0" dirty="0"/>
                      <a:t> 356</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F5D-4677-A23F-37763718EAA6}"/>
                </c:ext>
              </c:extLst>
            </c:dLbl>
            <c:dLbl>
              <c:idx val="1"/>
              <c:layout>
                <c:manualLayout>
                  <c:x val="-4.1666666666666664E-2"/>
                  <c:y val="-6.0185185185185182E-2"/>
                </c:manualLayout>
              </c:layout>
              <c:tx>
                <c:rich>
                  <a:bodyPr/>
                  <a:lstStyle/>
                  <a:p>
                    <a:r>
                      <a:rPr lang="en-US" dirty="0"/>
                      <a:t>3 017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F5D-4677-A23F-37763718EAA6}"/>
                </c:ext>
              </c:extLst>
            </c:dLbl>
            <c:dLbl>
              <c:idx val="2"/>
              <c:layout>
                <c:manualLayout>
                  <c:x val="-4.4444444444444446E-2"/>
                  <c:y val="-6.4814814814814894E-2"/>
                </c:manualLayout>
              </c:layout>
              <c:tx>
                <c:rich>
                  <a:bodyPr/>
                  <a:lstStyle/>
                  <a:p>
                    <a:r>
                      <a:rPr lang="en-US" dirty="0"/>
                      <a:t>2 577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F5D-4677-A23F-37763718EAA6}"/>
                </c:ext>
              </c:extLst>
            </c:dLbl>
            <c:spPr>
              <a:noFill/>
              <a:ln>
                <a:noFill/>
              </a:ln>
              <a:effectLst/>
            </c:spPr>
            <c:txPr>
              <a:bodyPr rot="0" spcFirstLastPara="1" vertOverflow="ellipsis" vert="horz" wrap="square" anchor="ctr" anchorCtr="1"/>
              <a:lstStyle/>
              <a:p>
                <a:pPr>
                  <a:defRPr sz="1000" b="1" i="0" u="none" strike="noStrike" kern="1200" baseline="0">
                    <a:solidFill>
                      <a:schemeClr val="tx1">
                        <a:lumMod val="75000"/>
                        <a:lumOff val="25000"/>
                      </a:schemeClr>
                    </a:solidFill>
                    <a:latin typeface="Roboto "/>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Sheet2!$B$21:$B$23</c:f>
              <c:numCache>
                <c:formatCode>General</c:formatCode>
                <c:ptCount val="3"/>
                <c:pt idx="0">
                  <c:v>2020</c:v>
                </c:pt>
                <c:pt idx="1">
                  <c:v>2021</c:v>
                </c:pt>
                <c:pt idx="2">
                  <c:v>2022</c:v>
                </c:pt>
              </c:numCache>
            </c:numRef>
          </c:cat>
          <c:val>
            <c:numRef>
              <c:f>Sheet2!$C$21:$C$23</c:f>
              <c:numCache>
                <c:formatCode>General</c:formatCode>
                <c:ptCount val="3"/>
                <c:pt idx="0">
                  <c:v>3356</c:v>
                </c:pt>
                <c:pt idx="1">
                  <c:v>3017</c:v>
                </c:pt>
                <c:pt idx="2">
                  <c:v>2577</c:v>
                </c:pt>
              </c:numCache>
            </c:numRef>
          </c:val>
          <c:smooth val="0"/>
          <c:extLst>
            <c:ext xmlns:c16="http://schemas.microsoft.com/office/drawing/2014/chart" uri="{C3380CC4-5D6E-409C-BE32-E72D297353CC}">
              <c16:uniqueId val="{00000004-0F5D-4677-A23F-37763718EAA6}"/>
            </c:ext>
          </c:extLst>
        </c:ser>
        <c:dLbls>
          <c:showLegendKey val="0"/>
          <c:showVal val="1"/>
          <c:showCatName val="0"/>
          <c:showSerName val="0"/>
          <c:showPercent val="0"/>
          <c:showBubbleSize val="0"/>
        </c:dLbls>
        <c:marker val="1"/>
        <c:smooth val="0"/>
        <c:axId val="50192543"/>
        <c:axId val="50207519"/>
      </c:lineChart>
      <c:valAx>
        <c:axId val="50207519"/>
        <c:scaling>
          <c:orientation val="minMax"/>
        </c:scaling>
        <c:delete val="1"/>
        <c:axPos val="r"/>
        <c:numFmt formatCode="General" sourceLinked="1"/>
        <c:majorTickMark val="out"/>
        <c:minorTickMark val="none"/>
        <c:tickLblPos val="nextTo"/>
        <c:crossAx val="50192543"/>
        <c:crosses val="max"/>
        <c:crossBetween val="between"/>
      </c:valAx>
      <c:catAx>
        <c:axId val="5019254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Roboto "/>
                <a:ea typeface="+mn-ea"/>
                <a:cs typeface="+mn-cs"/>
              </a:defRPr>
            </a:pPr>
            <a:endParaRPr lang="en-US"/>
          </a:p>
        </c:txPr>
        <c:crossAx val="50207519"/>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Roboto "/>
              <a:ea typeface="+mn-ea"/>
              <a:cs typeface="+mn-cs"/>
            </a:defRPr>
          </a:pPr>
          <a:endParaRPr lang="en-US"/>
        </a:p>
      </c:txPr>
    </c:legend>
    <c:plotVisOnly val="1"/>
    <c:dispBlanksAs val="gap"/>
    <c:showDLblsOverMax val="0"/>
  </c:chart>
  <c:spPr>
    <a:noFill/>
    <a:ln>
      <a:noFill/>
    </a:ln>
    <a:effectLst/>
  </c:spPr>
  <c:txPr>
    <a:bodyPr/>
    <a:lstStyle/>
    <a:p>
      <a:pPr>
        <a:defRPr sz="11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Sheet1!$I$83</c:f>
              <c:strCache>
                <c:ptCount val="1"/>
                <c:pt idx="0">
                  <c:v>Амьд төрсөн нярай</c:v>
                </c:pt>
              </c:strCache>
            </c:strRef>
          </c:tx>
          <c:spPr>
            <a:solidFill>
              <a:schemeClr val="accent1"/>
            </a:solidFill>
            <a:ln>
              <a:noFill/>
            </a:ln>
            <a:effectLst/>
          </c:spPr>
          <c:invertIfNegative val="0"/>
          <c:dLbls>
            <c:dLbl>
              <c:idx val="0"/>
              <c:tx>
                <c:rich>
                  <a:bodyPr/>
                  <a:lstStyle/>
                  <a:p>
                    <a:r>
                      <a:rPr lang="en-US" dirty="0"/>
                      <a:t>2 602</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DE1-4707-87B9-5C2F66DCDABE}"/>
                </c:ext>
              </c:extLst>
            </c:dLbl>
            <c:dLbl>
              <c:idx val="1"/>
              <c:tx>
                <c:rich>
                  <a:bodyPr/>
                  <a:lstStyle/>
                  <a:p>
                    <a:r>
                      <a:rPr lang="en-US" dirty="0"/>
                      <a:t>3 049</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DE1-4707-87B9-5C2F66DCDABE}"/>
                </c:ext>
              </c:extLst>
            </c:dLbl>
            <c:dLbl>
              <c:idx val="2"/>
              <c:tx>
                <c:rich>
                  <a:bodyPr/>
                  <a:lstStyle/>
                  <a:p>
                    <a:r>
                      <a:rPr lang="en-US" dirty="0"/>
                      <a:t>3 372</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DE1-4707-87B9-5C2F66DCDABE}"/>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Roboto "/>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Sheet1!$J$82:$L$82</c:f>
              <c:numCache>
                <c:formatCode>General</c:formatCode>
                <c:ptCount val="3"/>
                <c:pt idx="0">
                  <c:v>2021</c:v>
                </c:pt>
                <c:pt idx="1">
                  <c:v>2020</c:v>
                </c:pt>
                <c:pt idx="2">
                  <c:v>2019</c:v>
                </c:pt>
              </c:numCache>
            </c:numRef>
          </c:cat>
          <c:val>
            <c:numRef>
              <c:f>Sheet1!$J$83:$L$83</c:f>
              <c:numCache>
                <c:formatCode>0.0%</c:formatCode>
                <c:ptCount val="3"/>
                <c:pt idx="0">
                  <c:v>-0.30176167854315122</c:v>
                </c:pt>
                <c:pt idx="1">
                  <c:v>-0.333729216152019</c:v>
                </c:pt>
                <c:pt idx="2">
                  <c:v>-0.36450910530482977</c:v>
                </c:pt>
              </c:numCache>
            </c:numRef>
          </c:val>
          <c:extLst>
            <c:ext xmlns:c16="http://schemas.microsoft.com/office/drawing/2014/chart" uri="{C3380CC4-5D6E-409C-BE32-E72D297353CC}">
              <c16:uniqueId val="{00000000-7DE1-4707-87B9-5C2F66DCDABE}"/>
            </c:ext>
          </c:extLst>
        </c:ser>
        <c:ser>
          <c:idx val="1"/>
          <c:order val="1"/>
          <c:tx>
            <c:strRef>
              <c:f>Sheet1!$I$84</c:f>
              <c:strCache>
                <c:ptCount val="1"/>
                <c:pt idx="0">
                  <c:v>Нас барсан хүн</c:v>
                </c:pt>
              </c:strCache>
            </c:strRef>
          </c:tx>
          <c:spPr>
            <a:solidFill>
              <a:schemeClr val="accent2"/>
            </a:solidFill>
            <a:ln>
              <a:noFill/>
            </a:ln>
            <a:effectLst/>
          </c:spPr>
          <c:invertIfNegative val="0"/>
          <c:dLbls>
            <c:dLbl>
              <c:idx val="0"/>
              <c:tx>
                <c:rich>
                  <a:bodyPr/>
                  <a:lstStyle/>
                  <a:p>
                    <a:r>
                      <a:rPr lang="en-US" dirty="0"/>
                      <a:t>904</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DE1-4707-87B9-5C2F66DCDABE}"/>
                </c:ext>
              </c:extLst>
            </c:dLbl>
            <c:dLbl>
              <c:idx val="1"/>
              <c:tx>
                <c:rich>
                  <a:bodyPr/>
                  <a:lstStyle/>
                  <a:p>
                    <a:r>
                      <a:rPr lang="en-US" dirty="0"/>
                      <a:t>1 103</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DE1-4707-87B9-5C2F66DCDABE}"/>
                </c:ext>
              </c:extLst>
            </c:dLbl>
            <c:dLbl>
              <c:idx val="2"/>
              <c:tx>
                <c:rich>
                  <a:bodyPr/>
                  <a:lstStyle/>
                  <a:p>
                    <a:r>
                      <a:rPr lang="en-US" dirty="0"/>
                      <a:t>725</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DE1-4707-87B9-5C2F66DCDABE}"/>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Roboto "/>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Sheet1!$J$82:$L$82</c:f>
              <c:numCache>
                <c:formatCode>General</c:formatCode>
                <c:ptCount val="3"/>
                <c:pt idx="0">
                  <c:v>2021</c:v>
                </c:pt>
                <c:pt idx="1">
                  <c:v>2020</c:v>
                </c:pt>
                <c:pt idx="2">
                  <c:v>2019</c:v>
                </c:pt>
              </c:numCache>
            </c:numRef>
          </c:cat>
          <c:val>
            <c:numRef>
              <c:f>Sheet1!$J$84:$L$84</c:f>
              <c:numCache>
                <c:formatCode>0.0%</c:formatCode>
                <c:ptCount val="3"/>
                <c:pt idx="0">
                  <c:v>0.41622641509433961</c:v>
                </c:pt>
                <c:pt idx="1">
                  <c:v>0.27358490566037735</c:v>
                </c:pt>
                <c:pt idx="2">
                  <c:v>0.31018867924528304</c:v>
                </c:pt>
              </c:numCache>
            </c:numRef>
          </c:val>
          <c:extLst>
            <c:ext xmlns:c16="http://schemas.microsoft.com/office/drawing/2014/chart" uri="{C3380CC4-5D6E-409C-BE32-E72D297353CC}">
              <c16:uniqueId val="{00000001-7DE1-4707-87B9-5C2F66DCDABE}"/>
            </c:ext>
          </c:extLst>
        </c:ser>
        <c:dLbls>
          <c:dLblPos val="ctr"/>
          <c:showLegendKey val="0"/>
          <c:showVal val="1"/>
          <c:showCatName val="0"/>
          <c:showSerName val="0"/>
          <c:showPercent val="0"/>
          <c:showBubbleSize val="0"/>
        </c:dLbls>
        <c:gapWidth val="150"/>
        <c:overlap val="100"/>
        <c:axId val="1189073919"/>
        <c:axId val="1189074751"/>
      </c:barChart>
      <c:catAx>
        <c:axId val="1189073919"/>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Roboto "/>
                <a:ea typeface="+mn-ea"/>
                <a:cs typeface="Arial" panose="020B0604020202020204" pitchFamily="34" charset="0"/>
              </a:defRPr>
            </a:pPr>
            <a:endParaRPr lang="en-US"/>
          </a:p>
        </c:txPr>
        <c:crossAx val="1189074751"/>
        <c:crosses val="autoZero"/>
        <c:auto val="1"/>
        <c:lblAlgn val="ctr"/>
        <c:lblOffset val="100"/>
        <c:noMultiLvlLbl val="0"/>
      </c:catAx>
      <c:valAx>
        <c:axId val="1189074751"/>
        <c:scaling>
          <c:orientation val="minMax"/>
        </c:scaling>
        <c:delete val="1"/>
        <c:axPos val="b"/>
        <c:numFmt formatCode="0.0%" sourceLinked="1"/>
        <c:majorTickMark val="none"/>
        <c:minorTickMark val="none"/>
        <c:tickLblPos val="nextTo"/>
        <c:crossAx val="11890739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Roboto "/>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Sheet2!$B$32</c:f>
              <c:strCache>
                <c:ptCount val="1"/>
                <c:pt idx="0">
                  <c:v>2020</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chemeClr val="tx1">
                        <a:lumMod val="75000"/>
                        <a:lumOff val="25000"/>
                      </a:schemeClr>
                    </a:solidFill>
                    <a:latin typeface="Roboto "/>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Sheet2!$C$31:$F$31</c:f>
              <c:strCache>
                <c:ptCount val="4"/>
                <c:pt idx="0">
                  <c:v>Нас барсан хүн</c:v>
                </c:pt>
                <c:pt idx="1">
                  <c:v>Эмнэлгийн нас баралт</c:v>
                </c:pt>
                <c:pt idx="2">
                  <c:v>Хоног болоогүй нас баралт </c:v>
                </c:pt>
                <c:pt idx="3">
                  <c:v>8-24 цагийн доторх нас баралт</c:v>
                </c:pt>
              </c:strCache>
            </c:strRef>
          </c:cat>
          <c:val>
            <c:numRef>
              <c:f>Sheet2!$C$32:$F$32</c:f>
              <c:numCache>
                <c:formatCode>General</c:formatCode>
                <c:ptCount val="4"/>
                <c:pt idx="0">
                  <c:v>725</c:v>
                </c:pt>
                <c:pt idx="1">
                  <c:v>84</c:v>
                </c:pt>
                <c:pt idx="2">
                  <c:v>20</c:v>
                </c:pt>
                <c:pt idx="3">
                  <c:v>13</c:v>
                </c:pt>
              </c:numCache>
            </c:numRef>
          </c:val>
          <c:extLst>
            <c:ext xmlns:c16="http://schemas.microsoft.com/office/drawing/2014/chart" uri="{C3380CC4-5D6E-409C-BE32-E72D297353CC}">
              <c16:uniqueId val="{00000000-BA0C-427C-AC91-AC33C48BADCC}"/>
            </c:ext>
          </c:extLst>
        </c:ser>
        <c:ser>
          <c:idx val="1"/>
          <c:order val="1"/>
          <c:tx>
            <c:strRef>
              <c:f>Sheet2!$B$33</c:f>
              <c:strCache>
                <c:ptCount val="1"/>
                <c:pt idx="0">
                  <c:v>2021</c:v>
                </c:pt>
              </c:strCache>
            </c:strRef>
          </c:tx>
          <c:spPr>
            <a:solidFill>
              <a:schemeClr val="accent2"/>
            </a:solidFill>
            <a:ln>
              <a:noFill/>
            </a:ln>
            <a:effectLst/>
          </c:spPr>
          <c:invertIfNegative val="0"/>
          <c:dLbls>
            <c:dLbl>
              <c:idx val="0"/>
              <c:tx>
                <c:rich>
                  <a:bodyPr/>
                  <a:lstStyle/>
                  <a:p>
                    <a:r>
                      <a:rPr lang="en-US"/>
                      <a:t>1 103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A0C-427C-AC91-AC33C48BADCC}"/>
                </c:ext>
              </c:extLst>
            </c:dLbl>
            <c:spPr>
              <a:noFill/>
              <a:ln>
                <a:noFill/>
              </a:ln>
              <a:effectLst/>
            </c:spPr>
            <c:txPr>
              <a:bodyPr rot="0" spcFirstLastPara="1" vertOverflow="ellipsis" vert="horz" wrap="square" anchor="ctr" anchorCtr="1"/>
              <a:lstStyle/>
              <a:p>
                <a:pPr>
                  <a:defRPr sz="1000" b="1" i="0" u="none" strike="noStrike" kern="1200" baseline="0">
                    <a:solidFill>
                      <a:schemeClr val="tx1">
                        <a:lumMod val="75000"/>
                        <a:lumOff val="25000"/>
                      </a:schemeClr>
                    </a:solidFill>
                    <a:latin typeface="Roboto "/>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Sheet2!$C$31:$F$31</c:f>
              <c:strCache>
                <c:ptCount val="4"/>
                <c:pt idx="0">
                  <c:v>Нас барсан хүн</c:v>
                </c:pt>
                <c:pt idx="1">
                  <c:v>Эмнэлгийн нас баралт</c:v>
                </c:pt>
                <c:pt idx="2">
                  <c:v>Хоног болоогүй нас баралт </c:v>
                </c:pt>
                <c:pt idx="3">
                  <c:v>8-24 цагийн доторх нас баралт</c:v>
                </c:pt>
              </c:strCache>
            </c:strRef>
          </c:cat>
          <c:val>
            <c:numRef>
              <c:f>Sheet2!$C$33:$F$33</c:f>
              <c:numCache>
                <c:formatCode>General</c:formatCode>
                <c:ptCount val="4"/>
                <c:pt idx="0">
                  <c:v>1103</c:v>
                </c:pt>
                <c:pt idx="1">
                  <c:v>97</c:v>
                </c:pt>
                <c:pt idx="2">
                  <c:v>27</c:v>
                </c:pt>
                <c:pt idx="3">
                  <c:v>12</c:v>
                </c:pt>
              </c:numCache>
            </c:numRef>
          </c:val>
          <c:extLst>
            <c:ext xmlns:c16="http://schemas.microsoft.com/office/drawing/2014/chart" uri="{C3380CC4-5D6E-409C-BE32-E72D297353CC}">
              <c16:uniqueId val="{00000001-BA0C-427C-AC91-AC33C48BADCC}"/>
            </c:ext>
          </c:extLst>
        </c:ser>
        <c:ser>
          <c:idx val="2"/>
          <c:order val="2"/>
          <c:tx>
            <c:strRef>
              <c:f>Sheet2!$B$34</c:f>
              <c:strCache>
                <c:ptCount val="1"/>
                <c:pt idx="0">
                  <c:v>2022</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chemeClr val="tx1">
                        <a:lumMod val="75000"/>
                        <a:lumOff val="25000"/>
                      </a:schemeClr>
                    </a:solidFill>
                    <a:latin typeface="Roboto "/>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Sheet2!$C$31:$F$31</c:f>
              <c:strCache>
                <c:ptCount val="4"/>
                <c:pt idx="0">
                  <c:v>Нас барсан хүн</c:v>
                </c:pt>
                <c:pt idx="1">
                  <c:v>Эмнэлгийн нас баралт</c:v>
                </c:pt>
                <c:pt idx="2">
                  <c:v>Хоног болоогүй нас баралт </c:v>
                </c:pt>
                <c:pt idx="3">
                  <c:v>8-24 цагийн доторх нас баралт</c:v>
                </c:pt>
              </c:strCache>
            </c:strRef>
          </c:cat>
          <c:val>
            <c:numRef>
              <c:f>Sheet2!$C$34:$F$34</c:f>
              <c:numCache>
                <c:formatCode>General</c:formatCode>
                <c:ptCount val="4"/>
                <c:pt idx="0">
                  <c:v>904</c:v>
                </c:pt>
                <c:pt idx="1">
                  <c:v>93</c:v>
                </c:pt>
                <c:pt idx="2">
                  <c:v>27</c:v>
                </c:pt>
                <c:pt idx="3">
                  <c:v>12</c:v>
                </c:pt>
              </c:numCache>
            </c:numRef>
          </c:val>
          <c:extLst>
            <c:ext xmlns:c16="http://schemas.microsoft.com/office/drawing/2014/chart" uri="{C3380CC4-5D6E-409C-BE32-E72D297353CC}">
              <c16:uniqueId val="{00000002-BA0C-427C-AC91-AC33C48BADCC}"/>
            </c:ext>
          </c:extLst>
        </c:ser>
        <c:dLbls>
          <c:dLblPos val="outEnd"/>
          <c:showLegendKey val="0"/>
          <c:showVal val="1"/>
          <c:showCatName val="0"/>
          <c:showSerName val="0"/>
          <c:showPercent val="0"/>
          <c:showBubbleSize val="0"/>
        </c:dLbls>
        <c:gapWidth val="219"/>
        <c:overlap val="-27"/>
        <c:axId val="195114063"/>
        <c:axId val="195116559"/>
      </c:barChart>
      <c:catAx>
        <c:axId val="1951140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Roboto "/>
                <a:ea typeface="+mn-ea"/>
                <a:cs typeface="+mn-cs"/>
              </a:defRPr>
            </a:pPr>
            <a:endParaRPr lang="en-US"/>
          </a:p>
        </c:txPr>
        <c:crossAx val="195116559"/>
        <c:crosses val="autoZero"/>
        <c:auto val="1"/>
        <c:lblAlgn val="ctr"/>
        <c:lblOffset val="100"/>
        <c:noMultiLvlLbl val="0"/>
      </c:catAx>
      <c:valAx>
        <c:axId val="195116559"/>
        <c:scaling>
          <c:orientation val="minMax"/>
        </c:scaling>
        <c:delete val="1"/>
        <c:axPos val="l"/>
        <c:numFmt formatCode="General" sourceLinked="1"/>
        <c:majorTickMark val="none"/>
        <c:minorTickMark val="none"/>
        <c:tickLblPos val="nextTo"/>
        <c:crossAx val="1951140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Roboto "/>
              <a:ea typeface="+mn-ea"/>
              <a:cs typeface="+mn-cs"/>
            </a:defRPr>
          </a:pPr>
          <a:endParaRPr lang="en-US"/>
        </a:p>
      </c:txPr>
    </c:legend>
    <c:plotVisOnly val="1"/>
    <c:dispBlanksAs val="gap"/>
    <c:showDLblsOverMax val="0"/>
  </c:chart>
  <c:spPr>
    <a:noFill/>
    <a:ln>
      <a:noFill/>
    </a:ln>
    <a:effectLst/>
  </c:spPr>
  <c:txPr>
    <a:bodyPr/>
    <a:lstStyle/>
    <a:p>
      <a:pPr>
        <a:defRPr sz="11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BF528D-6D0A-4AAD-BAD7-76D3763A6D4D}" type="datetimeFigureOut">
              <a:rPr lang="en-US" smtClean="0"/>
              <a:t>5/22/2023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0BC7B09-0A61-4219-B718-C8B33E149C45}" type="slidenum">
              <a:rPr lang="en-US" smtClean="0"/>
              <a:t>‹#›</a:t>
            </a:fld>
            <a:endParaRPr lang="en-US"/>
          </a:p>
        </p:txBody>
      </p:sp>
    </p:spTree>
    <p:extLst>
      <p:ext uri="{BB962C8B-B14F-4D97-AF65-F5344CB8AC3E}">
        <p14:creationId xmlns:p14="http://schemas.microsoft.com/office/powerpoint/2010/main" val="233431363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21A768-64C2-40E5-8AF2-B01EB893DA05}" type="datetimeFigureOut">
              <a:rPr lang="en-US" smtClean="0"/>
              <a:t>5/22/2023</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418577-A009-43E5-AD79-8FA995F2B0BD}" type="slidenum">
              <a:rPr lang="en-US" smtClean="0"/>
              <a:t>‹#›</a:t>
            </a:fld>
            <a:endParaRPr lang="en-US"/>
          </a:p>
        </p:txBody>
      </p:sp>
    </p:spTree>
    <p:extLst>
      <p:ext uri="{BB962C8B-B14F-4D97-AF65-F5344CB8AC3E}">
        <p14:creationId xmlns:p14="http://schemas.microsoft.com/office/powerpoint/2010/main" val="358572141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AF1773-B32A-4C20-BF1B-4EB54DD46A81}" type="datetime1">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51D505-C816-4659-A261-B6531F0D8C8F}" type="slidenum">
              <a:rPr lang="en-US" smtClean="0"/>
              <a:t>‹#›</a:t>
            </a:fld>
            <a:endParaRPr lang="en-US"/>
          </a:p>
        </p:txBody>
      </p:sp>
    </p:spTree>
    <p:extLst>
      <p:ext uri="{BB962C8B-B14F-4D97-AF65-F5344CB8AC3E}">
        <p14:creationId xmlns:p14="http://schemas.microsoft.com/office/powerpoint/2010/main" val="1000050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8553D1-BA8C-4E50-85DE-9FB6E08C0F29}" type="datetime1">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51D505-C816-4659-A261-B6531F0D8C8F}" type="slidenum">
              <a:rPr lang="en-US" smtClean="0"/>
              <a:t>‹#›</a:t>
            </a:fld>
            <a:endParaRPr lang="en-US"/>
          </a:p>
        </p:txBody>
      </p:sp>
    </p:spTree>
    <p:extLst>
      <p:ext uri="{BB962C8B-B14F-4D97-AF65-F5344CB8AC3E}">
        <p14:creationId xmlns:p14="http://schemas.microsoft.com/office/powerpoint/2010/main" val="459814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54C67F-7932-4C07-A449-84EFBD515564}" type="datetime1">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51D505-C816-4659-A261-B6531F0D8C8F}" type="slidenum">
              <a:rPr lang="en-US" smtClean="0"/>
              <a:t>‹#›</a:t>
            </a:fld>
            <a:endParaRPr lang="en-US"/>
          </a:p>
        </p:txBody>
      </p:sp>
    </p:spTree>
    <p:extLst>
      <p:ext uri="{BB962C8B-B14F-4D97-AF65-F5344CB8AC3E}">
        <p14:creationId xmlns:p14="http://schemas.microsoft.com/office/powerpoint/2010/main" val="1087749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6FD2E0-5444-47CD-B608-1BB957424684}" type="datetime1">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51D505-C816-4659-A261-B6531F0D8C8F}" type="slidenum">
              <a:rPr lang="en-US" smtClean="0"/>
              <a:t>‹#›</a:t>
            </a:fld>
            <a:endParaRPr lang="en-US"/>
          </a:p>
        </p:txBody>
      </p:sp>
    </p:spTree>
    <p:extLst>
      <p:ext uri="{BB962C8B-B14F-4D97-AF65-F5344CB8AC3E}">
        <p14:creationId xmlns:p14="http://schemas.microsoft.com/office/powerpoint/2010/main" val="122429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49B5B79-90BD-477F-8DCD-0267E55EF2ED}" type="datetime1">
              <a:rPr lang="en-US" smtClean="0"/>
              <a:t>5/22/2023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51D505-C816-4659-A261-B6531F0D8C8F}" type="slidenum">
              <a:rPr lang="en-US" smtClean="0"/>
              <a:t>‹#›</a:t>
            </a:fld>
            <a:endParaRPr lang="en-US"/>
          </a:p>
        </p:txBody>
      </p:sp>
    </p:spTree>
    <p:extLst>
      <p:ext uri="{BB962C8B-B14F-4D97-AF65-F5344CB8AC3E}">
        <p14:creationId xmlns:p14="http://schemas.microsoft.com/office/powerpoint/2010/main" val="897397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2883EF-FB11-4576-B2C9-F037D35DA07B}" type="datetime1">
              <a:rPr lang="en-US" smtClean="0"/>
              <a:t>5/22/2023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51D505-C816-4659-A261-B6531F0D8C8F}" type="slidenum">
              <a:rPr lang="en-US" smtClean="0"/>
              <a:t>‹#›</a:t>
            </a:fld>
            <a:endParaRPr lang="en-US"/>
          </a:p>
        </p:txBody>
      </p:sp>
    </p:spTree>
    <p:extLst>
      <p:ext uri="{BB962C8B-B14F-4D97-AF65-F5344CB8AC3E}">
        <p14:creationId xmlns:p14="http://schemas.microsoft.com/office/powerpoint/2010/main" val="2623133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474AD-C10C-45A9-A15A-0E5207CC0379}" type="datetime1">
              <a:rPr lang="en-US" smtClean="0"/>
              <a:t>5/22/2023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51D505-C816-4659-A261-B6531F0D8C8F}" type="slidenum">
              <a:rPr lang="en-US" smtClean="0"/>
              <a:t>‹#›</a:t>
            </a:fld>
            <a:endParaRPr lang="en-US"/>
          </a:p>
        </p:txBody>
      </p:sp>
    </p:spTree>
    <p:extLst>
      <p:ext uri="{BB962C8B-B14F-4D97-AF65-F5344CB8AC3E}">
        <p14:creationId xmlns:p14="http://schemas.microsoft.com/office/powerpoint/2010/main" val="2651964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A66DF7F-68E7-449A-92DF-5FD4DE4C8D1B}" type="datetime1">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51D505-C816-4659-A261-B6531F0D8C8F}" type="slidenum">
              <a:rPr lang="en-US" smtClean="0"/>
              <a:t>‹#›</a:t>
            </a:fld>
            <a:endParaRPr lang="en-US"/>
          </a:p>
        </p:txBody>
      </p:sp>
    </p:spTree>
    <p:extLst>
      <p:ext uri="{BB962C8B-B14F-4D97-AF65-F5344CB8AC3E}">
        <p14:creationId xmlns:p14="http://schemas.microsoft.com/office/powerpoint/2010/main" val="21305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D2A397F-B94E-4161-8876-0295CACC6126}" type="datetime1">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51D505-C816-4659-A261-B6531F0D8C8F}" type="slidenum">
              <a:rPr lang="en-US" smtClean="0"/>
              <a:t>‹#›</a:t>
            </a:fld>
            <a:endParaRPr lang="en-US"/>
          </a:p>
        </p:txBody>
      </p:sp>
    </p:spTree>
    <p:extLst>
      <p:ext uri="{BB962C8B-B14F-4D97-AF65-F5344CB8AC3E}">
        <p14:creationId xmlns:p14="http://schemas.microsoft.com/office/powerpoint/2010/main" val="3337277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003A45-84DF-423D-A10C-0D2D71929094}" type="datetime1">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51D505-C816-4659-A261-B6531F0D8C8F}" type="slidenum">
              <a:rPr lang="en-US" smtClean="0"/>
              <a:t>‹#›</a:t>
            </a:fld>
            <a:endParaRPr lang="en-US"/>
          </a:p>
        </p:txBody>
      </p:sp>
    </p:spTree>
    <p:extLst>
      <p:ext uri="{BB962C8B-B14F-4D97-AF65-F5344CB8AC3E}">
        <p14:creationId xmlns:p14="http://schemas.microsoft.com/office/powerpoint/2010/main" val="1853138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3E7AA2-6FCF-4831-AB78-202212EFE57A}" type="datetime1">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51D505-C816-4659-A261-B6531F0D8C8F}" type="slidenum">
              <a:rPr lang="en-US" smtClean="0"/>
              <a:t>‹#›</a:t>
            </a:fld>
            <a:endParaRPr lang="en-US"/>
          </a:p>
        </p:txBody>
      </p:sp>
    </p:spTree>
    <p:extLst>
      <p:ext uri="{BB962C8B-B14F-4D97-AF65-F5344CB8AC3E}">
        <p14:creationId xmlns:p14="http://schemas.microsoft.com/office/powerpoint/2010/main" val="988760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0">
              <a:schemeClr val="bg1"/>
            </a:gs>
            <a:gs pos="0">
              <a:schemeClr val="bg1"/>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63E6392-D5E4-4C03-A0AD-2A3B6CD528BE}" type="datetime1">
              <a:rPr lang="en-US" smtClean="0"/>
              <a:t>5/22/2023</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751D505-C816-4659-A261-B6531F0D8C8F}" type="slidenum">
              <a:rPr lang="en-US" smtClean="0"/>
              <a:t>‹#›</a:t>
            </a:fld>
            <a:endParaRPr lang="en-US"/>
          </a:p>
        </p:txBody>
      </p:sp>
    </p:spTree>
    <p:extLst>
      <p:ext uri="{BB962C8B-B14F-4D97-AF65-F5344CB8AC3E}">
        <p14:creationId xmlns:p14="http://schemas.microsoft.com/office/powerpoint/2010/main" val="310124670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mailto:chingeltei@nso.mn"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27" y="0"/>
            <a:ext cx="6928884" cy="9906000"/>
          </a:xfrm>
          <a:prstGeom prst="rect">
            <a:avLst/>
          </a:prstGeom>
        </p:spPr>
      </p:pic>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artisticCrisscrossEtching trans="74000"/>
                    </a14:imgEffect>
                    <a14:imgEffect>
                      <a14:brightnessContrast bright="7000"/>
                    </a14:imgEffect>
                  </a14:imgLayer>
                </a14:imgProps>
              </a:ext>
              <a:ext uri="{28A0092B-C50C-407E-A947-70E740481C1C}">
                <a14:useLocalDpi xmlns:a14="http://schemas.microsoft.com/office/drawing/2010/main" val="0"/>
              </a:ext>
            </a:extLst>
          </a:blip>
          <a:stretch>
            <a:fillRect/>
          </a:stretch>
        </p:blipFill>
        <p:spPr>
          <a:xfrm>
            <a:off x="90360" y="2951647"/>
            <a:ext cx="6730062" cy="5558994"/>
          </a:xfrm>
          <a:prstGeom prst="rect">
            <a:avLst/>
          </a:prstGeom>
          <a:effectLst>
            <a:glow rad="127000">
              <a:schemeClr val="accent1">
                <a:alpha val="0"/>
              </a:schemeClr>
            </a:glow>
            <a:outerShdw dist="50800" dir="5400000" sx="1000" sy="1000" algn="ctr" rotWithShape="0">
              <a:srgbClr val="000000">
                <a:alpha val="0"/>
              </a:srgbClr>
            </a:outerShdw>
            <a:reflection stA="0" endPos="6000" dist="50800" dir="5400000" sy="-100000" algn="bl" rotWithShape="0"/>
          </a:effectLst>
        </p:spPr>
      </p:pic>
      <p:sp>
        <p:nvSpPr>
          <p:cNvPr id="4" name="TextBox 3"/>
          <p:cNvSpPr txBox="1"/>
          <p:nvPr/>
        </p:nvSpPr>
        <p:spPr>
          <a:xfrm>
            <a:off x="1456346" y="1653803"/>
            <a:ext cx="3991137" cy="646331"/>
          </a:xfrm>
          <a:prstGeom prst="rect">
            <a:avLst/>
          </a:prstGeom>
          <a:noFill/>
        </p:spPr>
        <p:txBody>
          <a:bodyPr wrap="square" rtlCol="0">
            <a:spAutoFit/>
          </a:bodyPr>
          <a:lstStyle/>
          <a:p>
            <a:pPr algn="ctr"/>
            <a:r>
              <a:rPr lang="mn-MN" b="1" dirty="0">
                <a:solidFill>
                  <a:srgbClr val="005BAA"/>
                </a:solidFill>
                <a:latin typeface="Roboto "/>
                <a:cs typeface="Arial" panose="020B0604020202020204" pitchFamily="34" charset="0"/>
              </a:rPr>
              <a:t>ЭРҮҮЛ МЭНДИЙН САЛБАРЫН ТАНИЛЦУУЛГА</a:t>
            </a:r>
            <a:endParaRPr lang="en-US" b="1" dirty="0">
              <a:solidFill>
                <a:srgbClr val="005BAA"/>
              </a:solidFill>
              <a:latin typeface="Roboto "/>
              <a:cs typeface="Arial" panose="020B0604020202020204" pitchFamily="34" charset="0"/>
            </a:endParaRPr>
          </a:p>
        </p:txBody>
      </p:sp>
      <p:sp>
        <p:nvSpPr>
          <p:cNvPr id="5" name="TextBox 4"/>
          <p:cNvSpPr txBox="1"/>
          <p:nvPr/>
        </p:nvSpPr>
        <p:spPr>
          <a:xfrm>
            <a:off x="1456346" y="8838988"/>
            <a:ext cx="3991137" cy="369332"/>
          </a:xfrm>
          <a:prstGeom prst="rect">
            <a:avLst/>
          </a:prstGeom>
          <a:noFill/>
        </p:spPr>
        <p:txBody>
          <a:bodyPr wrap="square" rtlCol="0">
            <a:spAutoFit/>
          </a:bodyPr>
          <a:lstStyle/>
          <a:p>
            <a:pPr algn="ctr"/>
            <a:r>
              <a:rPr lang="mn-MN" b="1" dirty="0">
                <a:solidFill>
                  <a:srgbClr val="005BAA"/>
                </a:solidFill>
                <a:latin typeface="Roboto "/>
                <a:cs typeface="Arial" panose="020B0604020202020204" pitchFamily="34" charset="0"/>
              </a:rPr>
              <a:t>202</a:t>
            </a:r>
            <a:r>
              <a:rPr lang="en-US" b="1" dirty="0">
                <a:solidFill>
                  <a:srgbClr val="005BAA"/>
                </a:solidFill>
                <a:latin typeface="Roboto "/>
                <a:cs typeface="Arial" panose="020B0604020202020204" pitchFamily="34" charset="0"/>
              </a:rPr>
              <a:t>3</a:t>
            </a:r>
            <a:r>
              <a:rPr lang="mn-MN" b="1" dirty="0">
                <a:solidFill>
                  <a:srgbClr val="005BAA"/>
                </a:solidFill>
                <a:latin typeface="Roboto "/>
                <a:cs typeface="Arial" panose="020B0604020202020204" pitchFamily="34" charset="0"/>
              </a:rPr>
              <a:t> он</a:t>
            </a:r>
            <a:endParaRPr lang="en-US" b="1" dirty="0">
              <a:solidFill>
                <a:srgbClr val="005BAA"/>
              </a:solidFill>
              <a:latin typeface="Roboto "/>
              <a:cs typeface="Arial" panose="020B0604020202020204" pitchFamily="34" charset="0"/>
            </a:endParaRPr>
          </a:p>
        </p:txBody>
      </p:sp>
      <p:sp>
        <p:nvSpPr>
          <p:cNvPr id="6" name="Slide Number Placeholder 5"/>
          <p:cNvSpPr>
            <a:spLocks noGrp="1"/>
          </p:cNvSpPr>
          <p:nvPr>
            <p:ph type="sldNum" sz="quarter" idx="12"/>
          </p:nvPr>
        </p:nvSpPr>
        <p:spPr/>
        <p:txBody>
          <a:bodyPr/>
          <a:lstStyle/>
          <a:p>
            <a:fld id="{4751D505-C816-4659-A261-B6531F0D8C8F}" type="slidenum">
              <a:rPr lang="en-US" smtClean="0"/>
              <a:t>1</a:t>
            </a:fld>
            <a:endParaRPr lang="en-US" dirty="0"/>
          </a:p>
        </p:txBody>
      </p:sp>
    </p:spTree>
    <p:extLst>
      <p:ext uri="{BB962C8B-B14F-4D97-AF65-F5344CB8AC3E}">
        <p14:creationId xmlns:p14="http://schemas.microsoft.com/office/powerpoint/2010/main" val="1944621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clipart&#10;&#10;Description automatically generated"/>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0" y="900430"/>
            <a:ext cx="2033270" cy="7792085"/>
          </a:xfrm>
          <a:prstGeom prst="rect">
            <a:avLst/>
          </a:prstGeom>
        </p:spPr>
      </p:pic>
      <p:sp>
        <p:nvSpPr>
          <p:cNvPr id="4" name="Rectangle 3"/>
          <p:cNvSpPr>
            <a:spLocks noChangeArrowheads="1"/>
          </p:cNvSpPr>
          <p:nvPr/>
        </p:nvSpPr>
        <p:spPr bwMode="auto">
          <a:xfrm>
            <a:off x="1132615" y="489283"/>
            <a:ext cx="5494646" cy="8171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82575" eaLnBrk="0" fontAlgn="base" hangingPunct="0">
              <a:spcBef>
                <a:spcPct val="0"/>
              </a:spcBef>
              <a:spcAft>
                <a:spcPct val="0"/>
              </a:spcAft>
              <a:tabLst>
                <a:tab pos="2333625" algn="ctr"/>
                <a:tab pos="3946525" algn="ctr"/>
                <a:tab pos="4619625" algn="ctr"/>
                <a:tab pos="7321550" algn="r"/>
              </a:tabLst>
              <a:defRPr>
                <a:solidFill>
                  <a:schemeClr val="tx1"/>
                </a:solidFill>
                <a:latin typeface="Arial" panose="020B0604020202020204" pitchFamily="34" charset="0"/>
              </a:defRPr>
            </a:lvl1pPr>
            <a:lvl2pPr eaLnBrk="0" fontAlgn="base" hangingPunct="0">
              <a:spcBef>
                <a:spcPct val="0"/>
              </a:spcBef>
              <a:spcAft>
                <a:spcPct val="0"/>
              </a:spcAft>
              <a:tabLst>
                <a:tab pos="2333625" algn="ctr"/>
                <a:tab pos="3946525" algn="ctr"/>
                <a:tab pos="4619625" algn="ctr"/>
                <a:tab pos="7321550" algn="r"/>
              </a:tabLst>
              <a:defRPr>
                <a:solidFill>
                  <a:schemeClr val="tx1"/>
                </a:solidFill>
                <a:latin typeface="Arial" panose="020B0604020202020204" pitchFamily="34" charset="0"/>
              </a:defRPr>
            </a:lvl2pPr>
            <a:lvl3pPr eaLnBrk="0" fontAlgn="base" hangingPunct="0">
              <a:spcBef>
                <a:spcPct val="0"/>
              </a:spcBef>
              <a:spcAft>
                <a:spcPct val="0"/>
              </a:spcAft>
              <a:tabLst>
                <a:tab pos="2333625" algn="ctr"/>
                <a:tab pos="3946525" algn="ctr"/>
                <a:tab pos="4619625" algn="ctr"/>
                <a:tab pos="7321550" algn="r"/>
              </a:tabLst>
              <a:defRPr>
                <a:solidFill>
                  <a:schemeClr val="tx1"/>
                </a:solidFill>
                <a:latin typeface="Arial" panose="020B0604020202020204" pitchFamily="34" charset="0"/>
              </a:defRPr>
            </a:lvl3pPr>
            <a:lvl4pPr eaLnBrk="0" fontAlgn="base" hangingPunct="0">
              <a:spcBef>
                <a:spcPct val="0"/>
              </a:spcBef>
              <a:spcAft>
                <a:spcPct val="0"/>
              </a:spcAft>
              <a:tabLst>
                <a:tab pos="2333625" algn="ctr"/>
                <a:tab pos="3946525" algn="ctr"/>
                <a:tab pos="4619625" algn="ctr"/>
                <a:tab pos="7321550" algn="r"/>
              </a:tabLst>
              <a:defRPr>
                <a:solidFill>
                  <a:schemeClr val="tx1"/>
                </a:solidFill>
                <a:latin typeface="Arial" panose="020B0604020202020204" pitchFamily="34" charset="0"/>
              </a:defRPr>
            </a:lvl4pPr>
            <a:lvl5pPr eaLnBrk="0" fontAlgn="base" hangingPunct="0">
              <a:spcBef>
                <a:spcPct val="0"/>
              </a:spcBef>
              <a:spcAft>
                <a:spcPct val="0"/>
              </a:spcAft>
              <a:tabLst>
                <a:tab pos="2333625" algn="ctr"/>
                <a:tab pos="3946525" algn="ctr"/>
                <a:tab pos="4619625" algn="ctr"/>
                <a:tab pos="7321550" algn="r"/>
              </a:tabLst>
              <a:defRPr>
                <a:solidFill>
                  <a:schemeClr val="tx1"/>
                </a:solidFill>
                <a:latin typeface="Arial" panose="020B0604020202020204" pitchFamily="34" charset="0"/>
              </a:defRPr>
            </a:lvl5pPr>
            <a:lvl6pPr eaLnBrk="0" fontAlgn="base" hangingPunct="0">
              <a:spcBef>
                <a:spcPct val="0"/>
              </a:spcBef>
              <a:spcAft>
                <a:spcPct val="0"/>
              </a:spcAft>
              <a:tabLst>
                <a:tab pos="2333625" algn="ctr"/>
                <a:tab pos="3946525" algn="ctr"/>
                <a:tab pos="4619625" algn="ctr"/>
                <a:tab pos="7321550" algn="r"/>
              </a:tabLst>
              <a:defRPr>
                <a:solidFill>
                  <a:schemeClr val="tx1"/>
                </a:solidFill>
                <a:latin typeface="Arial" panose="020B0604020202020204" pitchFamily="34" charset="0"/>
              </a:defRPr>
            </a:lvl6pPr>
            <a:lvl7pPr eaLnBrk="0" fontAlgn="base" hangingPunct="0">
              <a:spcBef>
                <a:spcPct val="0"/>
              </a:spcBef>
              <a:spcAft>
                <a:spcPct val="0"/>
              </a:spcAft>
              <a:tabLst>
                <a:tab pos="2333625" algn="ctr"/>
                <a:tab pos="3946525" algn="ctr"/>
                <a:tab pos="4619625" algn="ctr"/>
                <a:tab pos="7321550" algn="r"/>
              </a:tabLst>
              <a:defRPr>
                <a:solidFill>
                  <a:schemeClr val="tx1"/>
                </a:solidFill>
                <a:latin typeface="Arial" panose="020B0604020202020204" pitchFamily="34" charset="0"/>
              </a:defRPr>
            </a:lvl7pPr>
            <a:lvl8pPr eaLnBrk="0" fontAlgn="base" hangingPunct="0">
              <a:spcBef>
                <a:spcPct val="0"/>
              </a:spcBef>
              <a:spcAft>
                <a:spcPct val="0"/>
              </a:spcAft>
              <a:tabLst>
                <a:tab pos="2333625" algn="ctr"/>
                <a:tab pos="3946525" algn="ctr"/>
                <a:tab pos="4619625" algn="ctr"/>
                <a:tab pos="7321550" algn="r"/>
              </a:tabLst>
              <a:defRPr>
                <a:solidFill>
                  <a:schemeClr val="tx1"/>
                </a:solidFill>
                <a:latin typeface="Arial" panose="020B0604020202020204" pitchFamily="34" charset="0"/>
              </a:defRPr>
            </a:lvl8pPr>
            <a:lvl9pPr eaLnBrk="0" fontAlgn="base" hangingPunct="0">
              <a:spcBef>
                <a:spcPct val="0"/>
              </a:spcBef>
              <a:spcAft>
                <a:spcPct val="0"/>
              </a:spcAft>
              <a:tabLst>
                <a:tab pos="2333625" algn="ctr"/>
                <a:tab pos="3946525" algn="ctr"/>
                <a:tab pos="4619625" algn="ctr"/>
                <a:tab pos="7321550" algn="r"/>
              </a:tabLst>
              <a:defRPr>
                <a:solidFill>
                  <a:schemeClr val="tx1"/>
                </a:solidFill>
                <a:latin typeface="Arial" panose="020B0604020202020204" pitchFamily="34" charset="0"/>
              </a:defRPr>
            </a:lvl9pPr>
          </a:lstStyle>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1"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ТАНИЛЦУУЛГЫГ ХЯНАН, ТОХИОСОН:   </a:t>
            </a:r>
            <a:endParaRPr kumimoji="0" lang="en-US" altLang="en-US" sz="1100" b="1" i="0" u="none" strike="noStrike" cap="none" normalizeH="0" baseline="0" dirty="0">
              <a:ln>
                <a:noFill/>
              </a:ln>
              <a:solidFill>
                <a:srgbClr val="000000"/>
              </a:solidFill>
              <a:effectLst/>
              <a:latin typeface="Roboto Light" panose="02000000000000000000" pitchFamily="2" charset="0"/>
              <a:ea typeface="Arial" panose="020B0604020202020204" pitchFamily="34" charset="0"/>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endParaRPr lang="en-US" altLang="en-US" sz="1100" b="1" dirty="0">
              <a:solidFill>
                <a:srgbClr val="000000"/>
              </a:solidFill>
              <a:latin typeface="Roboto Light" panose="02000000000000000000" pitchFamily="2" charset="0"/>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Д.Мөнхзул   	              </a:t>
            </a:r>
            <a:r>
              <a:rPr kumimoji="0" lang="en-US"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ЧДС-ийн хэлтсийн дарга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1"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ТАНИЛЦУУЛГЫГ НЭГТГЭН БОЛОВСРУУЛСАН: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Б.Цогбаясгалан 	  	  </a:t>
            </a:r>
            <a:r>
              <a:rPr kumimoji="0" lang="en-US"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ЧДС-ийн хэлтсийн мэргэжилтэн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endParaRPr lang="en-US" altLang="en-US" sz="1100" dirty="0">
              <a:solidFill>
                <a:srgbClr val="000000"/>
              </a:solidFill>
              <a:latin typeface="Roboto Light" panose="02000000000000000000" pitchFamily="2" charset="0"/>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endParaRPr kumimoji="0" lang="en-US" altLang="en-US" sz="1100" b="0" i="0" u="none" strike="noStrike" cap="none" normalizeH="0" baseline="0" dirty="0">
              <a:ln>
                <a:noFill/>
              </a:ln>
              <a:solidFill>
                <a:srgbClr val="000000"/>
              </a:solidFill>
              <a:effectLst/>
              <a:latin typeface="Roboto Light" panose="02000000000000000000" pitchFamily="2" charset="0"/>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endParaRPr lang="en-US" altLang="en-US" sz="1100" dirty="0">
              <a:solidFill>
                <a:srgbClr val="000000"/>
              </a:solidFill>
              <a:latin typeface="Roboto Light" panose="02000000000000000000" pitchFamily="2" charset="0"/>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endParaRPr kumimoji="0" lang="en-US" altLang="en-US" sz="1100" b="0" i="0" u="none" strike="noStrike" cap="none" normalizeH="0" baseline="0" dirty="0">
              <a:ln>
                <a:noFill/>
              </a:ln>
              <a:solidFill>
                <a:srgbClr val="000000"/>
              </a:solidFill>
              <a:effectLst/>
              <a:latin typeface="Roboto Light" panose="02000000000000000000" pitchFamily="2" charset="0"/>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endParaRPr lang="en-US" altLang="en-US" sz="1100" dirty="0">
              <a:solidFill>
                <a:srgbClr val="000000"/>
              </a:solidFill>
              <a:latin typeface="Roboto Light" panose="02000000000000000000" pitchFamily="2" charset="0"/>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algn="just"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ЧИНГЭЛТЭЙ ДҮҮРГИЙН СТАТИСТИКИЙН ХЭЛТЭС  </a:t>
            </a:r>
            <a:endParaRPr kumimoji="0" lang="en-US" altLang="en-US" sz="400" b="0" i="0" u="none" strike="noStrike" cap="none" normalizeH="0" baseline="0" dirty="0">
              <a:ln>
                <a:noFill/>
              </a:ln>
              <a:solidFill>
                <a:schemeClr val="tx1"/>
              </a:solidFill>
              <a:effectLst/>
            </a:endParaRPr>
          </a:p>
          <a:p>
            <a:pPr marL="0" marR="0" lvl="0" indent="282575"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15170 Улаанбаатар хот, Чингэлтэй дүүрэг,   </a:t>
            </a:r>
            <a:endParaRPr kumimoji="0" lang="en-US" altLang="en-US" sz="400" b="0" i="0" u="none" strike="noStrike" cap="none" normalizeH="0" baseline="0" dirty="0">
              <a:ln>
                <a:noFill/>
              </a:ln>
              <a:solidFill>
                <a:schemeClr val="tx1"/>
              </a:solidFill>
              <a:effectLst/>
            </a:endParaRPr>
          </a:p>
          <a:p>
            <a:pPr marL="0" marR="0" lvl="0" indent="282575"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4 дүгээр хороо, Ж.Самбуугийн гудамж,   </a:t>
            </a:r>
            <a:endParaRPr kumimoji="0" lang="en-US" altLang="en-US" sz="400" b="0" i="0" u="none" strike="noStrike" cap="none" normalizeH="0" baseline="0" dirty="0">
              <a:ln>
                <a:noFill/>
              </a:ln>
              <a:solidFill>
                <a:schemeClr val="tx1"/>
              </a:solidFill>
              <a:effectLst/>
            </a:endParaRPr>
          </a:p>
          <a:p>
            <a:pPr marL="0" marR="0" lvl="0" indent="282575"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Нийслэлийн Засаг захиргааны 3-р байр  </a:t>
            </a:r>
            <a:endParaRPr kumimoji="0" lang="en-US" altLang="en-US" sz="400" b="0" i="0" u="none" strike="noStrike" cap="none" normalizeH="0" baseline="0" dirty="0">
              <a:ln>
                <a:noFill/>
              </a:ln>
              <a:solidFill>
                <a:schemeClr val="tx1"/>
              </a:solidFill>
              <a:effectLst/>
            </a:endParaRPr>
          </a:p>
          <a:p>
            <a:pPr marL="0" marR="0" lvl="0" indent="282575"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Утас: 70130767, 70110767, 11-310767  </a:t>
            </a:r>
            <a:endParaRPr kumimoji="0" lang="en-US" altLang="en-US" sz="400" b="0" i="0" u="none" strike="noStrike" cap="none" normalizeH="0" baseline="0" dirty="0">
              <a:ln>
                <a:noFill/>
              </a:ln>
              <a:solidFill>
                <a:schemeClr val="tx1"/>
              </a:solidFill>
              <a:effectLst/>
            </a:endParaRPr>
          </a:p>
          <a:p>
            <a:pPr marL="0" marR="0" lvl="0" indent="282575"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И-мэйл: </a:t>
            </a: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hlinkClick r:id="rId3"/>
              </a:rPr>
              <a:t>chingeltei@nso.mn</a:t>
            </a: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endParaRPr kumimoji="0" lang="en-US" altLang="en-US" sz="400" b="0" i="0" u="none" strike="noStrike" cap="none" normalizeH="0" baseline="0" dirty="0">
              <a:ln>
                <a:noFill/>
              </a:ln>
              <a:solidFill>
                <a:schemeClr val="tx1"/>
              </a:solidFill>
              <a:effectLst/>
            </a:endParaRPr>
          </a:p>
          <a:p>
            <a:pPr marL="0" marR="0" lvl="0" indent="282575" defTabSz="914400" rtl="0" eaLnBrk="0" fontAlgn="base" latinLnBrk="0" hangingPunct="0">
              <a:lnSpc>
                <a:spcPct val="100000"/>
              </a:lnSpc>
              <a:spcBef>
                <a:spcPct val="0"/>
              </a:spcBef>
              <a:spcAft>
                <a:spcPct val="0"/>
              </a:spcAft>
              <a:buClrTx/>
              <a:buSzTx/>
              <a:buFontTx/>
              <a:buNone/>
              <a:tabLst>
                <a:tab pos="2333625" algn="ctr"/>
                <a:tab pos="3946525" algn="ctr"/>
                <a:tab pos="4619625" algn="ctr"/>
                <a:tab pos="7321550" algn="r"/>
              </a:tabLst>
            </a:pPr>
            <a:r>
              <a:rPr kumimoji="0" lang="en-US"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 </a:t>
            </a:r>
            <a:r>
              <a:rPr kumimoji="0" lang="mn-MN" altLang="en-US" sz="1100" b="0" i="0" u="none" strike="noStrike" cap="none" normalizeH="0" baseline="0" dirty="0">
                <a:ln>
                  <a:noFill/>
                </a:ln>
                <a:solidFill>
                  <a:srgbClr val="000000"/>
                </a:solidFill>
                <a:effectLst/>
                <a:latin typeface="Roboto Light" panose="02000000000000000000" pitchFamily="2" charset="0"/>
                <a:ea typeface="Arial" panose="020B0604020202020204" pitchFamily="34" charset="0"/>
              </a:rPr>
              <a:t>Цахим хаяг: www.ubstat.mn, chingeltei.gov.mn   </a:t>
            </a:r>
            <a:endParaRPr kumimoji="0" lang="mn-MN"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Box 4"/>
          <p:cNvSpPr txBox="1"/>
          <p:nvPr/>
        </p:nvSpPr>
        <p:spPr>
          <a:xfrm>
            <a:off x="3983277" y="211297"/>
            <a:ext cx="3726493" cy="246221"/>
          </a:xfrm>
          <a:prstGeom prst="rect">
            <a:avLst/>
          </a:prstGeom>
          <a:noFill/>
        </p:spPr>
        <p:txBody>
          <a:bodyPr wrap="square" rtlCol="0">
            <a:spAutoFit/>
          </a:bodyPr>
          <a:lstStyle/>
          <a:p>
            <a:r>
              <a:rPr lang="mn-MN" sz="1000" i="1" dirty="0">
                <a:solidFill>
                  <a:schemeClr val="accent1"/>
                </a:solidFill>
                <a:latin typeface="Roboto Light" panose="02000000000000000000" pitchFamily="2" charset="0"/>
                <a:ea typeface="Roboto Light" panose="02000000000000000000" pitchFamily="2" charset="0"/>
              </a:rPr>
              <a:t>Эрүүл мэндийн салбарын танилцуулга – 2022 </a:t>
            </a:r>
            <a:endParaRPr lang="en-US" sz="1000" i="1" dirty="0">
              <a:solidFill>
                <a:schemeClr val="accent1"/>
              </a:solidFill>
              <a:latin typeface="Roboto Light" panose="02000000000000000000" pitchFamily="2" charset="0"/>
              <a:ea typeface="Roboto Light" panose="02000000000000000000" pitchFamily="2" charset="0"/>
            </a:endParaRPr>
          </a:p>
        </p:txBody>
      </p:sp>
      <p:sp>
        <p:nvSpPr>
          <p:cNvPr id="6" name="Slide Number Placeholder 5"/>
          <p:cNvSpPr>
            <a:spLocks noGrp="1"/>
          </p:cNvSpPr>
          <p:nvPr>
            <p:ph type="sldNum" sz="quarter" idx="12"/>
          </p:nvPr>
        </p:nvSpPr>
        <p:spPr/>
        <p:txBody>
          <a:bodyPr/>
          <a:lstStyle/>
          <a:p>
            <a:fld id="{4751D505-C816-4659-A261-B6531F0D8C8F}" type="slidenum">
              <a:rPr lang="en-US" smtClean="0"/>
              <a:t>2</a:t>
            </a:fld>
            <a:endParaRPr lang="en-US"/>
          </a:p>
        </p:txBody>
      </p:sp>
    </p:spTree>
    <p:extLst>
      <p:ext uri="{BB962C8B-B14F-4D97-AF65-F5344CB8AC3E}">
        <p14:creationId xmlns:p14="http://schemas.microsoft.com/office/powerpoint/2010/main" val="109631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751D505-C816-4659-A261-B6531F0D8C8F}" type="slidenum">
              <a:rPr lang="en-US" smtClean="0"/>
              <a:t>3</a:t>
            </a:fld>
            <a:endParaRPr lang="en-US"/>
          </a:p>
        </p:txBody>
      </p:sp>
      <p:sp>
        <p:nvSpPr>
          <p:cNvPr id="3" name="Rectangle 2"/>
          <p:cNvSpPr/>
          <p:nvPr/>
        </p:nvSpPr>
        <p:spPr>
          <a:xfrm>
            <a:off x="0" y="952922"/>
            <a:ext cx="7191505" cy="1516825"/>
          </a:xfrm>
          <a:prstGeom prst="rect">
            <a:avLst/>
          </a:prstGeom>
        </p:spPr>
        <p:txBody>
          <a:bodyPr wrap="square">
            <a:spAutoFit/>
          </a:bodyPr>
          <a:lstStyle/>
          <a:p>
            <a:pPr marL="792480" marR="0" indent="0" algn="just">
              <a:lnSpc>
                <a:spcPct val="115000"/>
              </a:lnSpc>
              <a:spcBef>
                <a:spcPts val="0"/>
              </a:spcBef>
              <a:spcAft>
                <a:spcPts val="275"/>
              </a:spcAft>
            </a:pPr>
            <a:r>
              <a:rPr lang="en-US" sz="1100" b="1" dirty="0">
                <a:latin typeface="Roboto Light" panose="02000000000000000000" pitchFamily="2" charset="0"/>
                <a:ea typeface="Roboto Light" panose="02000000000000000000" pitchFamily="2" charset="0"/>
              </a:rPr>
              <a:t> </a:t>
            </a:r>
            <a:r>
              <a:rPr lang="mn-MN" sz="1100" b="1" dirty="0">
                <a:latin typeface="Roboto Light" panose="02000000000000000000" pitchFamily="2" charset="0"/>
                <a:ea typeface="Roboto Light" panose="02000000000000000000" pitchFamily="2" charset="0"/>
              </a:rPr>
              <a:t>АГУУЛГА </a:t>
            </a:r>
            <a:endParaRPr lang="en-US" sz="1100" b="1" dirty="0">
              <a:latin typeface="Roboto Light" panose="02000000000000000000" pitchFamily="2" charset="0"/>
              <a:ea typeface="Roboto Light" panose="02000000000000000000" pitchFamily="2" charset="0"/>
            </a:endParaRPr>
          </a:p>
          <a:p>
            <a:pPr marL="1082040">
              <a:lnSpc>
                <a:spcPct val="115000"/>
              </a:lnSpc>
              <a:spcAft>
                <a:spcPts val="875"/>
              </a:spcAft>
            </a:pPr>
            <a:r>
              <a:rPr lang="mn-MN" sz="1100" b="1" dirty="0">
                <a:latin typeface="Roboto Light" panose="02000000000000000000" pitchFamily="2" charset="0"/>
                <a:ea typeface="Roboto Light" panose="02000000000000000000" pitchFamily="2" charset="0"/>
              </a:rPr>
              <a:t>  </a:t>
            </a:r>
            <a:endParaRPr lang="en-US" sz="1100" b="1" dirty="0">
              <a:latin typeface="Roboto Light" panose="02000000000000000000" pitchFamily="2" charset="0"/>
              <a:ea typeface="Roboto Light" panose="02000000000000000000" pitchFamily="2" charset="0"/>
            </a:endParaRPr>
          </a:p>
          <a:p>
            <a:pPr marL="742950" marR="626745" lvl="1" indent="-285750" algn="just">
              <a:lnSpc>
                <a:spcPct val="115000"/>
              </a:lnSpc>
              <a:spcBef>
                <a:spcPts val="200"/>
              </a:spcBef>
              <a:spcAft>
                <a:spcPts val="0"/>
              </a:spcAft>
              <a:buFont typeface="Arial" panose="020B0604020202020204" pitchFamily="34" charset="0"/>
              <a:buChar char=""/>
              <a:tabLst>
                <a:tab pos="5772150" algn="l"/>
              </a:tabLst>
            </a:pPr>
            <a:r>
              <a:rPr lang="mn-MN" sz="1100" b="1" dirty="0">
                <a:latin typeface="Roboto Light" panose="02000000000000000000" pitchFamily="2" charset="0"/>
                <a:ea typeface="Roboto Light" panose="02000000000000000000" pitchFamily="2" charset="0"/>
                <a:cs typeface="Times New Roman" panose="02020603050405020304" pitchFamily="18" charset="0"/>
              </a:rPr>
              <a:t>ЭРҮҮЛ МЭНДИЙН СТАТИСТИКИЙН ҮҮСЭЛ ХӨГЖИЛ............</a:t>
            </a:r>
            <a:r>
              <a:rPr lang="en-US" sz="1100" b="1" dirty="0">
                <a:latin typeface="Roboto Light" panose="02000000000000000000" pitchFamily="2" charset="0"/>
                <a:ea typeface="Roboto Light" panose="02000000000000000000" pitchFamily="2" charset="0"/>
                <a:cs typeface="Times New Roman" panose="02020603050405020304" pitchFamily="18" charset="0"/>
              </a:rPr>
              <a:t>……………………………….……</a:t>
            </a:r>
            <a:r>
              <a:rPr lang="mn-MN" sz="1100" b="1" dirty="0">
                <a:latin typeface="Roboto Light" panose="02000000000000000000" pitchFamily="2" charset="0"/>
                <a:ea typeface="Roboto Light" panose="02000000000000000000" pitchFamily="2" charset="0"/>
                <a:cs typeface="Times New Roman" panose="02020603050405020304" pitchFamily="18" charset="0"/>
              </a:rPr>
              <a:t>.....</a:t>
            </a:r>
            <a:r>
              <a:rPr lang="en-US" sz="1100" b="1" dirty="0">
                <a:latin typeface="Roboto Light" panose="02000000000000000000" pitchFamily="2" charset="0"/>
                <a:ea typeface="Roboto Light" panose="02000000000000000000" pitchFamily="2" charset="0"/>
                <a:cs typeface="Times New Roman" panose="02020603050405020304" pitchFamily="18" charset="0"/>
              </a:rPr>
              <a:t>4</a:t>
            </a:r>
            <a:r>
              <a:rPr lang="mn-MN" sz="1100" b="1" dirty="0">
                <a:latin typeface="Roboto Light" panose="02000000000000000000" pitchFamily="2" charset="0"/>
                <a:ea typeface="Roboto Light" panose="02000000000000000000" pitchFamily="2" charset="0"/>
                <a:cs typeface="Times New Roman" panose="02020603050405020304" pitchFamily="18" charset="0"/>
              </a:rPr>
              <a:t> – 6  </a:t>
            </a:r>
            <a:r>
              <a:rPr lang="en-US" sz="1100" b="1" dirty="0">
                <a:latin typeface="Roboto Light" panose="02000000000000000000" pitchFamily="2" charset="0"/>
                <a:ea typeface="Roboto Light" panose="02000000000000000000" pitchFamily="2" charset="0"/>
                <a:cs typeface="Times New Roman" panose="02020603050405020304" pitchFamily="18" charset="0"/>
              </a:rPr>
              <a:t> </a:t>
            </a:r>
            <a:endParaRPr lang="en-US" sz="1300" b="1" dirty="0">
              <a:latin typeface="Roboto Light" panose="02000000000000000000" pitchFamily="2" charset="0"/>
              <a:ea typeface="Roboto Light" panose="02000000000000000000" pitchFamily="2" charset="0"/>
              <a:cs typeface="Times New Roman" panose="02020603050405020304" pitchFamily="18" charset="0"/>
            </a:endParaRPr>
          </a:p>
          <a:p>
            <a:pPr marL="742950" marR="626745" lvl="1" indent="-285750" algn="just">
              <a:lnSpc>
                <a:spcPct val="115000"/>
              </a:lnSpc>
              <a:spcBef>
                <a:spcPts val="200"/>
              </a:spcBef>
              <a:spcAft>
                <a:spcPts val="0"/>
              </a:spcAft>
              <a:buFont typeface="Arial" panose="020B0604020202020204" pitchFamily="34" charset="0"/>
              <a:buChar char=""/>
            </a:pPr>
            <a:r>
              <a:rPr lang="mn-MN" sz="1100" b="1" dirty="0">
                <a:latin typeface="Roboto Light" panose="02000000000000000000" pitchFamily="2" charset="0"/>
                <a:ea typeface="Roboto Light" panose="02000000000000000000" pitchFamily="2" charset="0"/>
                <a:cs typeface="Times New Roman" panose="02020603050405020304" pitchFamily="18" charset="0"/>
              </a:rPr>
              <a:t>ЗУРГАН ТАНИЛЦУУЛГА.............</a:t>
            </a:r>
            <a:r>
              <a:rPr lang="en-US" sz="1100" b="1" dirty="0">
                <a:latin typeface="Roboto Light" panose="02000000000000000000" pitchFamily="2" charset="0"/>
                <a:ea typeface="Roboto Light" panose="02000000000000000000" pitchFamily="2" charset="0"/>
                <a:cs typeface="Times New Roman" panose="02020603050405020304" pitchFamily="18" charset="0"/>
              </a:rPr>
              <a:t> ………………………………………………………………………………………………. </a:t>
            </a:r>
            <a:r>
              <a:rPr lang="mn-MN" sz="1100" b="1" dirty="0">
                <a:latin typeface="Roboto Light" panose="02000000000000000000" pitchFamily="2" charset="0"/>
                <a:ea typeface="Roboto Light" panose="02000000000000000000" pitchFamily="2" charset="0"/>
                <a:cs typeface="Times New Roman" panose="02020603050405020304" pitchFamily="18" charset="0"/>
              </a:rPr>
              <a:t>7</a:t>
            </a:r>
            <a:r>
              <a:rPr lang="en-US" sz="1100" b="1" dirty="0">
                <a:latin typeface="Roboto Light" panose="02000000000000000000" pitchFamily="2" charset="0"/>
                <a:ea typeface="Roboto Light" panose="02000000000000000000" pitchFamily="2" charset="0"/>
                <a:cs typeface="Times New Roman" panose="02020603050405020304" pitchFamily="18" charset="0"/>
              </a:rPr>
              <a:t> </a:t>
            </a:r>
            <a:r>
              <a:rPr lang="mn-MN" sz="1100" b="1" dirty="0">
                <a:latin typeface="Roboto Light" panose="02000000000000000000" pitchFamily="2" charset="0"/>
                <a:ea typeface="Roboto Light" panose="02000000000000000000" pitchFamily="2" charset="0"/>
                <a:cs typeface="Times New Roman" panose="02020603050405020304" pitchFamily="18" charset="0"/>
              </a:rPr>
              <a:t>  </a:t>
            </a:r>
            <a:endParaRPr lang="en-US" sz="1300" b="1" dirty="0">
              <a:latin typeface="Roboto Light" panose="02000000000000000000" pitchFamily="2" charset="0"/>
              <a:ea typeface="Roboto Light" panose="02000000000000000000" pitchFamily="2" charset="0"/>
              <a:cs typeface="Times New Roman" panose="02020603050405020304" pitchFamily="18" charset="0"/>
            </a:endParaRPr>
          </a:p>
          <a:p>
            <a:pPr marL="742950" marR="626745" lvl="1" indent="-285750" algn="just">
              <a:lnSpc>
                <a:spcPct val="115000"/>
              </a:lnSpc>
              <a:spcBef>
                <a:spcPts val="200"/>
              </a:spcBef>
              <a:spcAft>
                <a:spcPts val="0"/>
              </a:spcAft>
              <a:buFont typeface="Arial" panose="020B0604020202020204" pitchFamily="34" charset="0"/>
              <a:buChar char=""/>
            </a:pPr>
            <a:r>
              <a:rPr lang="mn-MN" sz="1100" b="1" dirty="0">
                <a:latin typeface="Roboto Light" panose="02000000000000000000" pitchFamily="2" charset="0"/>
                <a:ea typeface="Roboto Light" panose="02000000000000000000" pitchFamily="2" charset="0"/>
                <a:cs typeface="Times New Roman" panose="02020603050405020304" pitchFamily="18" charset="0"/>
              </a:rPr>
              <a:t>ЭРҮҮЛ МЭНДИЙН САЛБАРЫН ӨНӨӨГИЙН БАЙДАЛ.......</a:t>
            </a:r>
            <a:r>
              <a:rPr lang="en-US" sz="1100" b="1" dirty="0">
                <a:latin typeface="Roboto Light" panose="02000000000000000000" pitchFamily="2" charset="0"/>
                <a:ea typeface="Roboto Light" panose="02000000000000000000" pitchFamily="2" charset="0"/>
                <a:cs typeface="Times New Roman" panose="02020603050405020304" pitchFamily="18" charset="0"/>
              </a:rPr>
              <a:t>…………………………</a:t>
            </a:r>
            <a:r>
              <a:rPr lang="mn-MN" sz="1100" b="1" dirty="0">
                <a:latin typeface="Roboto Light" panose="02000000000000000000" pitchFamily="2" charset="0"/>
                <a:ea typeface="Roboto Light" panose="02000000000000000000" pitchFamily="2" charset="0"/>
                <a:cs typeface="Times New Roman" panose="02020603050405020304" pitchFamily="18" charset="0"/>
              </a:rPr>
              <a:t>..................</a:t>
            </a:r>
            <a:r>
              <a:rPr lang="en-US" sz="1100" b="1" dirty="0">
                <a:latin typeface="Roboto Light" panose="02000000000000000000" pitchFamily="2" charset="0"/>
                <a:ea typeface="Roboto Light" panose="02000000000000000000" pitchFamily="2" charset="0"/>
                <a:cs typeface="Times New Roman" panose="02020603050405020304" pitchFamily="18" charset="0"/>
              </a:rPr>
              <a:t>….</a:t>
            </a:r>
            <a:r>
              <a:rPr lang="mn-MN" sz="1100" b="1" dirty="0">
                <a:latin typeface="Roboto Light" panose="02000000000000000000" pitchFamily="2" charset="0"/>
                <a:ea typeface="Roboto Light" panose="02000000000000000000" pitchFamily="2" charset="0"/>
                <a:cs typeface="Times New Roman" panose="02020603050405020304" pitchFamily="18" charset="0"/>
              </a:rPr>
              <a:t>.</a:t>
            </a:r>
            <a:r>
              <a:rPr lang="en-US" sz="1100" b="1" dirty="0">
                <a:latin typeface="Roboto Light" panose="02000000000000000000" pitchFamily="2" charset="0"/>
                <a:ea typeface="Roboto Light" panose="02000000000000000000" pitchFamily="2" charset="0"/>
                <a:cs typeface="Times New Roman" panose="02020603050405020304" pitchFamily="18" charset="0"/>
              </a:rPr>
              <a:t>.</a:t>
            </a:r>
            <a:r>
              <a:rPr lang="mn-MN" sz="1100" b="1" dirty="0">
                <a:latin typeface="Roboto Light" panose="02000000000000000000" pitchFamily="2" charset="0"/>
                <a:ea typeface="Roboto Light" panose="02000000000000000000" pitchFamily="2" charset="0"/>
                <a:cs typeface="Times New Roman" panose="02020603050405020304" pitchFamily="18" charset="0"/>
              </a:rPr>
              <a:t>8 – 11  </a:t>
            </a:r>
            <a:endParaRPr lang="en-US" sz="1300" b="1" dirty="0">
              <a:latin typeface="Roboto Light" panose="02000000000000000000" pitchFamily="2" charset="0"/>
              <a:ea typeface="Roboto Light" panose="02000000000000000000" pitchFamily="2" charset="0"/>
              <a:cs typeface="Times New Roman" panose="02020603050405020304" pitchFamily="18" charset="0"/>
            </a:endParaRPr>
          </a:p>
          <a:p>
            <a:pPr marL="742950" marR="626745" lvl="1" indent="-285750" algn="just">
              <a:lnSpc>
                <a:spcPct val="115000"/>
              </a:lnSpc>
              <a:spcBef>
                <a:spcPts val="200"/>
              </a:spcBef>
              <a:spcAft>
                <a:spcPts val="0"/>
              </a:spcAft>
              <a:buFont typeface="Arial" panose="020B0604020202020204" pitchFamily="34" charset="0"/>
              <a:buChar char=""/>
            </a:pPr>
            <a:r>
              <a:rPr lang="mn-MN" sz="1100" b="1" dirty="0">
                <a:latin typeface="Roboto Light" panose="02000000000000000000" pitchFamily="2" charset="0"/>
                <a:ea typeface="Roboto Light" panose="02000000000000000000" pitchFamily="2" charset="0"/>
                <a:cs typeface="Times New Roman" panose="02020603050405020304" pitchFamily="18" charset="0"/>
              </a:rPr>
              <a:t>ДҮГНЭЛТ </a:t>
            </a:r>
            <a:r>
              <a:rPr lang="en-US" sz="1100" b="1" dirty="0">
                <a:latin typeface="Roboto Light" panose="02000000000000000000" pitchFamily="2" charset="0"/>
                <a:ea typeface="Roboto Light" panose="02000000000000000000" pitchFamily="2" charset="0"/>
                <a:cs typeface="Times New Roman" panose="02020603050405020304" pitchFamily="18" charset="0"/>
              </a:rPr>
              <a:t>…………………………………………………………………………………………………</a:t>
            </a:r>
            <a:r>
              <a:rPr lang="mn-MN" sz="1100" b="1" dirty="0">
                <a:latin typeface="Roboto Light" panose="02000000000000000000" pitchFamily="2" charset="0"/>
                <a:ea typeface="Roboto Light" panose="02000000000000000000" pitchFamily="2" charset="0"/>
                <a:cs typeface="Times New Roman" panose="02020603050405020304" pitchFamily="18" charset="0"/>
              </a:rPr>
              <a:t>.................</a:t>
            </a:r>
            <a:r>
              <a:rPr lang="en-US" sz="1100" b="1" dirty="0">
                <a:latin typeface="Roboto Light" panose="02000000000000000000" pitchFamily="2" charset="0"/>
                <a:ea typeface="Roboto Light" panose="02000000000000000000" pitchFamily="2" charset="0"/>
                <a:cs typeface="Times New Roman" panose="02020603050405020304" pitchFamily="18" charset="0"/>
              </a:rPr>
              <a:t>……………………</a:t>
            </a:r>
            <a:r>
              <a:rPr lang="mn-MN" sz="1100" b="1" dirty="0">
                <a:latin typeface="Roboto Light" panose="02000000000000000000" pitchFamily="2" charset="0"/>
                <a:ea typeface="Roboto Light" panose="02000000000000000000" pitchFamily="2" charset="0"/>
                <a:cs typeface="Times New Roman" panose="02020603050405020304" pitchFamily="18" charset="0"/>
              </a:rPr>
              <a:t>12 – 14 </a:t>
            </a:r>
            <a:endParaRPr lang="en-US" sz="1300" b="1" dirty="0">
              <a:effectLst/>
              <a:latin typeface="Roboto Light" panose="02000000000000000000" pitchFamily="2" charset="0"/>
              <a:ea typeface="Roboto Light"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1466440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2178" y="570826"/>
            <a:ext cx="5926377" cy="369332"/>
          </a:xfrm>
          <a:prstGeom prst="rect">
            <a:avLst/>
          </a:prstGeom>
        </p:spPr>
        <p:txBody>
          <a:bodyPr wrap="square">
            <a:spAutoFit/>
          </a:bodyPr>
          <a:lstStyle/>
          <a:p>
            <a:r>
              <a:rPr lang="en-US" b="1" dirty="0">
                <a:solidFill>
                  <a:srgbClr val="26AE5F"/>
                </a:solidFill>
                <a:latin typeface="Roboto Light" panose="02000000000000000000" pitchFamily="2" charset="0"/>
                <a:ea typeface="Roboto Light" panose="02000000000000000000" pitchFamily="2" charset="0"/>
              </a:rPr>
              <a:t>ЭРҮҮЛ МЭНДИЙН СТАТИСТИКИЙН ҮҮСЭЛ, ХӨГЖИЛ </a:t>
            </a:r>
            <a:endParaRPr lang="en-US" b="1" dirty="0">
              <a:latin typeface="Roboto Light" panose="02000000000000000000" pitchFamily="2" charset="0"/>
              <a:ea typeface="Roboto Light" panose="02000000000000000000" pitchFamily="2" charset="0"/>
            </a:endParaRPr>
          </a:p>
        </p:txBody>
      </p:sp>
      <p:sp>
        <p:nvSpPr>
          <p:cNvPr id="5" name="Rectangle 4"/>
          <p:cNvSpPr/>
          <p:nvPr/>
        </p:nvSpPr>
        <p:spPr>
          <a:xfrm>
            <a:off x="112735" y="1053467"/>
            <a:ext cx="6745265" cy="8500853"/>
          </a:xfrm>
          <a:prstGeom prst="rect">
            <a:avLst/>
          </a:prstGeom>
        </p:spPr>
        <p:txBody>
          <a:bodyPr wrap="square">
            <a:spAutoFit/>
          </a:bodyPr>
          <a:lstStyle/>
          <a:p>
            <a:pPr marL="95250"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БНМАУ-ын анхны Үндсэн хуульд хүн амыг эрүүл мэндийн үнэ төлбөргүй тусламжид бүрэн хамруулахаар шийдвэрлэсэн байна.  </a:t>
            </a:r>
          </a:p>
          <a:p>
            <a:pPr marL="88900" algn="just">
              <a:lnSpc>
                <a:spcPct val="107000"/>
              </a:lnSpc>
              <a:spcAft>
                <a:spcPts val="70"/>
              </a:spcAft>
            </a:pPr>
            <a:r>
              <a:rPr lang="mn-MN" sz="1200" dirty="0">
                <a:solidFill>
                  <a:srgbClr val="000000"/>
                </a:solidFill>
                <a:latin typeface="Roboto Light" panose="02000000000000000000" pitchFamily="2" charset="0"/>
                <a:ea typeface="Roboto Light" panose="02000000000000000000" pitchFamily="2" charset="0"/>
              </a:rPr>
              <a:t> </a:t>
            </a:r>
          </a:p>
          <a:p>
            <a:pPr marL="95250" marR="36004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Монгол Улсын 2011 онд батлагдсан Эрүүл мэндийн тухай хуульд “эрүүл мэнд гэж хүн өвчин, эмгэггүй бие бялдар, оюун санаа, нийгмийн амьдралын хувьд сайн сайхан байхыг хэлнэ” гэж тодорхойлжээ.  </a:t>
            </a:r>
          </a:p>
          <a:p>
            <a:pPr marL="88900" algn="just">
              <a:lnSpc>
                <a:spcPct val="107000"/>
              </a:lnSpc>
              <a:spcAft>
                <a:spcPts val="70"/>
              </a:spcAft>
            </a:pPr>
            <a:r>
              <a:rPr lang="mn-MN" sz="1200" dirty="0">
                <a:solidFill>
                  <a:srgbClr val="000000"/>
                </a:solidFill>
                <a:latin typeface="Roboto Light" panose="02000000000000000000" pitchFamily="2" charset="0"/>
                <a:ea typeface="Roboto Light" panose="02000000000000000000" pitchFamily="2" charset="0"/>
              </a:rPr>
              <a:t> </a:t>
            </a:r>
          </a:p>
          <a:p>
            <a:pPr marL="95250"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Эрүүл мэндийн салбарын хүрээнд хэрэгжүүлж буй томоохон бодлого, хөтөлбөрүүд: </a:t>
            </a:r>
          </a:p>
          <a:p>
            <a:pPr marL="88900" algn="just">
              <a:lnSpc>
                <a:spcPct val="107000"/>
              </a:lnSpc>
              <a:spcAft>
                <a:spcPts val="235"/>
              </a:spcAft>
            </a:pPr>
            <a:r>
              <a:rPr lang="mn-MN" sz="1200" dirty="0">
                <a:solidFill>
                  <a:srgbClr val="000000"/>
                </a:solidFill>
                <a:latin typeface="Roboto Light" panose="02000000000000000000" pitchFamily="2" charset="0"/>
                <a:ea typeface="Roboto Light" panose="02000000000000000000" pitchFamily="2" charset="0"/>
              </a:rPr>
              <a:t> </a:t>
            </a:r>
          </a:p>
          <a:p>
            <a:pPr marL="742950" marR="183515" lvl="1" indent="-285750" algn="just" fontAlgn="base">
              <a:lnSpc>
                <a:spcPct val="111000"/>
              </a:lnSpc>
              <a:spcBef>
                <a:spcPts val="0"/>
              </a:spcBef>
              <a:spcAft>
                <a:spcPts val="190"/>
              </a:spcAft>
              <a:buClr>
                <a:srgbClr val="000000"/>
              </a:buClr>
              <a:buSzPts val="1100"/>
              <a:buFont typeface="Symbol" panose="05050102010706020507" pitchFamily="18" charset="2"/>
              <a:buChar char="-"/>
            </a:pPr>
            <a:r>
              <a:rPr lang="mn-MN" sz="1200" dirty="0">
                <a:solidFill>
                  <a:srgbClr val="000000"/>
                </a:solidFill>
                <a:uFill>
                  <a:solidFill>
                    <a:srgbClr val="000000"/>
                  </a:solidFill>
                </a:uFill>
                <a:latin typeface="Roboto Light" panose="02000000000000000000" pitchFamily="2" charset="0"/>
                <a:ea typeface="Roboto Light" panose="02000000000000000000" pitchFamily="2" charset="0"/>
                <a:cs typeface="Arial" panose="020B0604020202020204" pitchFamily="34" charset="0"/>
              </a:rPr>
              <a:t>Төрөөс эрүүл мэндийн талаар баримтлах бодлого (2017-2021); </a:t>
            </a:r>
          </a:p>
          <a:p>
            <a:pPr marL="742950" marR="183515" lvl="1" indent="-285750" algn="just" fontAlgn="base">
              <a:lnSpc>
                <a:spcPct val="111000"/>
              </a:lnSpc>
              <a:spcBef>
                <a:spcPts val="0"/>
              </a:spcBef>
              <a:spcAft>
                <a:spcPts val="200"/>
              </a:spcAft>
              <a:buClr>
                <a:srgbClr val="000000"/>
              </a:buClr>
              <a:buSzPts val="1100"/>
              <a:buFont typeface="Symbol" panose="05050102010706020507" pitchFamily="18" charset="2"/>
              <a:buChar char="-"/>
            </a:pPr>
            <a:r>
              <a:rPr lang="mn-MN" sz="1200" dirty="0">
                <a:solidFill>
                  <a:srgbClr val="000000"/>
                </a:solidFill>
                <a:uFill>
                  <a:solidFill>
                    <a:srgbClr val="000000"/>
                  </a:solidFill>
                </a:uFill>
                <a:latin typeface="Roboto Light" panose="02000000000000000000" pitchFamily="2" charset="0"/>
                <a:ea typeface="Roboto Light" panose="02000000000000000000" pitchFamily="2" charset="0"/>
                <a:cs typeface="Arial" panose="020B0604020202020204" pitchFamily="34" charset="0"/>
              </a:rPr>
              <a:t>Дэлхийн тогтвортой хөгжлийн зорилтууд (2015-2030); </a:t>
            </a:r>
          </a:p>
          <a:p>
            <a:pPr marL="742950" marR="183515" lvl="1" indent="-285750" algn="just" fontAlgn="base">
              <a:lnSpc>
                <a:spcPct val="111000"/>
              </a:lnSpc>
              <a:spcBef>
                <a:spcPts val="0"/>
              </a:spcBef>
              <a:spcAft>
                <a:spcPts val="190"/>
              </a:spcAft>
              <a:buClr>
                <a:srgbClr val="000000"/>
              </a:buClr>
              <a:buSzPts val="1100"/>
              <a:buFont typeface="Symbol" panose="05050102010706020507" pitchFamily="18" charset="2"/>
              <a:buChar char="-"/>
            </a:pPr>
            <a:r>
              <a:rPr lang="mn-MN" sz="1200" dirty="0">
                <a:solidFill>
                  <a:srgbClr val="000000"/>
                </a:solidFill>
                <a:uFill>
                  <a:solidFill>
                    <a:srgbClr val="000000"/>
                  </a:solidFill>
                </a:uFill>
                <a:latin typeface="Roboto Light" panose="02000000000000000000" pitchFamily="2" charset="0"/>
                <a:ea typeface="Roboto Light" panose="02000000000000000000" pitchFamily="2" charset="0"/>
                <a:cs typeface="Arial" panose="020B0604020202020204" pitchFamily="34" charset="0"/>
              </a:rPr>
              <a:t>Монгол Улсын тогтвортой хөгжлийн үзэл баримтлал-2030; </a:t>
            </a:r>
          </a:p>
          <a:p>
            <a:pPr marL="742950" marR="183515" lvl="1" indent="-285750" algn="just" fontAlgn="base">
              <a:lnSpc>
                <a:spcPct val="111000"/>
              </a:lnSpc>
              <a:spcBef>
                <a:spcPts val="0"/>
              </a:spcBef>
              <a:spcAft>
                <a:spcPts val="200"/>
              </a:spcAft>
              <a:buClr>
                <a:srgbClr val="000000"/>
              </a:buClr>
              <a:buSzPts val="1100"/>
              <a:buFont typeface="Symbol" panose="05050102010706020507" pitchFamily="18" charset="2"/>
              <a:buChar char="-"/>
            </a:pPr>
            <a:r>
              <a:rPr lang="mn-MN" sz="1200" dirty="0">
                <a:solidFill>
                  <a:srgbClr val="000000"/>
                </a:solidFill>
                <a:uFill>
                  <a:solidFill>
                    <a:srgbClr val="000000"/>
                  </a:solidFill>
                </a:uFill>
                <a:latin typeface="Roboto Light" panose="02000000000000000000" pitchFamily="2" charset="0"/>
                <a:ea typeface="Roboto Light" panose="02000000000000000000" pitchFamily="2" charset="0"/>
                <a:cs typeface="Arial" panose="020B0604020202020204" pitchFamily="34" charset="0"/>
              </a:rPr>
              <a:t>“Эх, хүүхэд, нөхөн үржихүйн эрүүл мэнд” үндэсний хөтөлбөр (2017-2021); </a:t>
            </a:r>
          </a:p>
          <a:p>
            <a:pPr marL="742950" marR="183515" lvl="1" indent="-285750" algn="just" fontAlgn="base">
              <a:lnSpc>
                <a:spcPct val="111000"/>
              </a:lnSpc>
              <a:spcBef>
                <a:spcPts val="0"/>
              </a:spcBef>
              <a:spcAft>
                <a:spcPts val="190"/>
              </a:spcAft>
              <a:buClr>
                <a:srgbClr val="000000"/>
              </a:buClr>
              <a:buSzPts val="1100"/>
              <a:buFont typeface="Symbol" panose="05050102010706020507" pitchFamily="18" charset="2"/>
              <a:buChar char="-"/>
            </a:pPr>
            <a:r>
              <a:rPr lang="mn-MN" sz="1200" dirty="0">
                <a:solidFill>
                  <a:srgbClr val="000000"/>
                </a:solidFill>
                <a:uFill>
                  <a:solidFill>
                    <a:srgbClr val="000000"/>
                  </a:solidFill>
                </a:uFill>
                <a:latin typeface="Roboto Light" panose="02000000000000000000" pitchFamily="2" charset="0"/>
                <a:ea typeface="Roboto Light" panose="02000000000000000000" pitchFamily="2" charset="0"/>
                <a:cs typeface="Arial" panose="020B0604020202020204" pitchFamily="34" charset="0"/>
              </a:rPr>
              <a:t>“Эх, хүүхэд, нөхөн үржихүйн эрүүл мэнд” арга хэмжээний төлөвлөгөө (2021-2024 он); </a:t>
            </a:r>
          </a:p>
          <a:p>
            <a:pPr marL="742950" marR="183515" lvl="1" indent="-285750" algn="just" fontAlgn="base">
              <a:lnSpc>
                <a:spcPct val="111000"/>
              </a:lnSpc>
              <a:spcBef>
                <a:spcPts val="0"/>
              </a:spcBef>
              <a:spcAft>
                <a:spcPts val="200"/>
              </a:spcAft>
              <a:buClr>
                <a:srgbClr val="000000"/>
              </a:buClr>
              <a:buSzPts val="1100"/>
              <a:buFont typeface="Symbol" panose="05050102010706020507" pitchFamily="18" charset="2"/>
              <a:buChar char="-"/>
            </a:pPr>
            <a:r>
              <a:rPr lang="mn-MN" sz="1200" dirty="0">
                <a:solidFill>
                  <a:srgbClr val="000000"/>
                </a:solidFill>
                <a:uFill>
                  <a:solidFill>
                    <a:srgbClr val="000000"/>
                  </a:solidFill>
                </a:uFill>
                <a:latin typeface="Roboto Light" panose="02000000000000000000" pitchFamily="2" charset="0"/>
                <a:ea typeface="Roboto Light" panose="02000000000000000000" pitchFamily="2" charset="0"/>
                <a:cs typeface="Arial" panose="020B0604020202020204" pitchFamily="34" charset="0"/>
              </a:rPr>
              <a:t>“Халдварт өвчнөөс сэргийлэх, хянах” үндэсний хөтөлбөр (2017-2021); </a:t>
            </a:r>
          </a:p>
          <a:p>
            <a:pPr marL="742950" marR="183515" lvl="1" indent="-285750" algn="just" fontAlgn="base">
              <a:lnSpc>
                <a:spcPct val="111000"/>
              </a:lnSpc>
              <a:spcBef>
                <a:spcPts val="0"/>
              </a:spcBef>
              <a:spcAft>
                <a:spcPts val="150"/>
              </a:spcAft>
              <a:buClr>
                <a:srgbClr val="000000"/>
              </a:buClr>
              <a:buSzPts val="1100"/>
              <a:buFont typeface="Symbol" panose="05050102010706020507" pitchFamily="18" charset="2"/>
              <a:buChar char="-"/>
            </a:pPr>
            <a:r>
              <a:rPr lang="mn-MN" sz="1200" dirty="0">
                <a:solidFill>
                  <a:srgbClr val="000000"/>
                </a:solidFill>
                <a:uFill>
                  <a:solidFill>
                    <a:srgbClr val="000000"/>
                  </a:solidFill>
                </a:uFill>
                <a:latin typeface="Roboto Light" panose="02000000000000000000" pitchFamily="2" charset="0"/>
                <a:ea typeface="Roboto Light" panose="02000000000000000000" pitchFamily="2" charset="0"/>
                <a:cs typeface="Arial" panose="020B0604020202020204" pitchFamily="34" charset="0"/>
              </a:rPr>
              <a:t>“Халдварт бус өвчинтэй тэмцэх” үндэсний хөтөлбөр (2017-2030); - 	“Эрүүл-шүд, Эрүүл-хүүхэд” үндэсний хөтөлбөр (2019-2023);  </a:t>
            </a:r>
          </a:p>
          <a:p>
            <a:pPr marL="88900" algn="just">
              <a:lnSpc>
                <a:spcPct val="107000"/>
              </a:lnSpc>
              <a:spcAft>
                <a:spcPts val="55"/>
              </a:spcAft>
            </a:pPr>
            <a:r>
              <a:rPr lang="mn-MN" sz="1200" dirty="0">
                <a:solidFill>
                  <a:srgbClr val="000000"/>
                </a:solidFill>
                <a:latin typeface="Roboto Light" panose="02000000000000000000" pitchFamily="2" charset="0"/>
                <a:ea typeface="Roboto Light" panose="02000000000000000000" pitchFamily="2" charset="0"/>
              </a:rPr>
              <a:t> </a:t>
            </a:r>
          </a:p>
          <a:p>
            <a:pPr marL="95250" marR="358140"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Хүн амын тогтвортой өсөлтийг хангаж, хүн ардаа урт удаан, эрүүл энх, бүтээлчээр амьдрах, хөгжих таатай орчныг бүрдүүлэх зорилгоор анх Монгол Улсын Их Хурлаас 2004 оны 21 дүгээр тогтоолоор “Монгол Улсын төрөөс хүн амын хөгжлийн талаар баримтлах бодлого” (2004-2015)ыг хэрэгжүүлсэн бөгөөд энэхүү хөтөлбөрийг үргэлжлүүлэн 2016 оны 5 дугаар сард Засгийн газрын тогтоолоор шинэчлэн (2016-2025 он) баталсан.  </a:t>
            </a:r>
          </a:p>
          <a:p>
            <a:pPr marL="546100" algn="just">
              <a:lnSpc>
                <a:spcPct val="107000"/>
              </a:lnSpc>
              <a:spcAft>
                <a:spcPts val="70"/>
              </a:spcAft>
            </a:pPr>
            <a:r>
              <a:rPr lang="mn-MN" sz="1200" dirty="0">
                <a:solidFill>
                  <a:srgbClr val="000000"/>
                </a:solidFill>
                <a:latin typeface="Roboto Light" panose="02000000000000000000" pitchFamily="2" charset="0"/>
                <a:ea typeface="Roboto Light" panose="02000000000000000000" pitchFamily="2" charset="0"/>
              </a:rPr>
              <a:t> </a:t>
            </a:r>
          </a:p>
          <a:p>
            <a:pPr marL="95250" marR="364490"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Эрүүл мэндийн статистик нь Монгол Улсын болон олон улсын түвшинд хүн амын эрүүл мэндийн холбогдолтой бодлого, хөтөлбөрийг боловсруулах, хэрэгжилтийг үнэлж, дүгнэхэд шаардлагатай тоон мэдээллийг бий болгодгоороо чухал ач холбогдолтой.   </a:t>
            </a:r>
          </a:p>
          <a:p>
            <a:pPr marL="88900" algn="just">
              <a:lnSpc>
                <a:spcPct val="107000"/>
              </a:lnSpc>
              <a:spcAft>
                <a:spcPts val="70"/>
              </a:spcAft>
            </a:pPr>
            <a:r>
              <a:rPr lang="mn-MN" sz="1200" dirty="0">
                <a:solidFill>
                  <a:srgbClr val="000000"/>
                </a:solidFill>
                <a:latin typeface="Roboto Light" panose="02000000000000000000" pitchFamily="2" charset="0"/>
                <a:ea typeface="Roboto Light" panose="02000000000000000000" pitchFamily="2" charset="0"/>
              </a:rPr>
              <a:t> </a:t>
            </a:r>
          </a:p>
          <a:p>
            <a:pPr marL="95250" marR="361950"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Дотоод яаманд Эрүүлийг хамгаалах хэлтэс байгуулагдсанаар эрүүл мэндийн байгууллагын цэг, салбар, ажиллагчдын тоо, хөрөнгийн бүртгэлийг 1925 оноос эхлэн албан ёсоор мэдээлж эхэлсэн түүхтэй. </a:t>
            </a:r>
          </a:p>
          <a:p>
            <a:pPr marL="88900" algn="just">
              <a:lnSpc>
                <a:spcPct val="107000"/>
              </a:lnSpc>
              <a:spcAft>
                <a:spcPts val="70"/>
              </a:spcAft>
            </a:pPr>
            <a:r>
              <a:rPr lang="mn-MN" sz="1200" dirty="0">
                <a:solidFill>
                  <a:srgbClr val="000000"/>
                </a:solidFill>
                <a:latin typeface="Roboto Light" panose="02000000000000000000" pitchFamily="2" charset="0"/>
                <a:ea typeface="Roboto Light" panose="02000000000000000000" pitchFamily="2" charset="0"/>
              </a:rPr>
              <a:t> </a:t>
            </a:r>
          </a:p>
          <a:p>
            <a:pPr marL="95250" marR="358140"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Ардын эрүүлийг хамгаалах ажлыг хариуцах төрийн байгууллага болох Эрүүлийг хамгаалах яам 1930 онд байгуулагдаж, түүний ерөнхий хэлтэст эмнэлгийн салбар цэг, хүн амын эрүүл мэндтэй холбоотой мэдээ, тайлан гаргах тоо бүртгэгчийг ажиллуулж эхэлсэн байна.   </a:t>
            </a:r>
          </a:p>
          <a:p>
            <a:pPr marL="88900" algn="just">
              <a:lnSpc>
                <a:spcPct val="107000"/>
              </a:lnSpc>
              <a:spcAft>
                <a:spcPts val="70"/>
              </a:spcAft>
            </a:pPr>
            <a:r>
              <a:rPr lang="mn-MN" sz="1200" dirty="0">
                <a:solidFill>
                  <a:srgbClr val="000000"/>
                </a:solidFill>
                <a:latin typeface="Roboto Light" panose="02000000000000000000" pitchFamily="2" charset="0"/>
                <a:ea typeface="Roboto Light" panose="02000000000000000000" pitchFamily="2" charset="0"/>
              </a:rPr>
              <a:t> </a:t>
            </a:r>
          </a:p>
        </p:txBody>
      </p:sp>
      <p:sp>
        <p:nvSpPr>
          <p:cNvPr id="6" name="TextBox 5"/>
          <p:cNvSpPr txBox="1"/>
          <p:nvPr/>
        </p:nvSpPr>
        <p:spPr>
          <a:xfrm>
            <a:off x="3983277" y="211297"/>
            <a:ext cx="3726493" cy="246221"/>
          </a:xfrm>
          <a:prstGeom prst="rect">
            <a:avLst/>
          </a:prstGeom>
          <a:noFill/>
        </p:spPr>
        <p:txBody>
          <a:bodyPr wrap="square" rtlCol="0">
            <a:spAutoFit/>
          </a:bodyPr>
          <a:lstStyle/>
          <a:p>
            <a:r>
              <a:rPr lang="mn-MN" sz="1000" i="1" dirty="0">
                <a:solidFill>
                  <a:schemeClr val="accent1"/>
                </a:solidFill>
                <a:latin typeface="Roboto Light" panose="02000000000000000000" pitchFamily="2" charset="0"/>
                <a:ea typeface="Roboto Light" panose="02000000000000000000" pitchFamily="2" charset="0"/>
              </a:rPr>
              <a:t>Эрүүл мэндийн салбарын танилцуулга – 2022 </a:t>
            </a:r>
            <a:endParaRPr lang="en-US" sz="1000" i="1" dirty="0">
              <a:solidFill>
                <a:schemeClr val="accent1"/>
              </a:solidFill>
              <a:latin typeface="Roboto Light" panose="02000000000000000000" pitchFamily="2" charset="0"/>
              <a:ea typeface="Roboto Light" panose="02000000000000000000" pitchFamily="2" charset="0"/>
            </a:endParaRPr>
          </a:p>
        </p:txBody>
      </p:sp>
      <p:sp>
        <p:nvSpPr>
          <p:cNvPr id="2" name="Slide Number Placeholder 1"/>
          <p:cNvSpPr>
            <a:spLocks noGrp="1"/>
          </p:cNvSpPr>
          <p:nvPr>
            <p:ph type="sldNum" sz="quarter" idx="12"/>
          </p:nvPr>
        </p:nvSpPr>
        <p:spPr/>
        <p:txBody>
          <a:bodyPr/>
          <a:lstStyle/>
          <a:p>
            <a:fld id="{4751D505-C816-4659-A261-B6531F0D8C8F}" type="slidenum">
              <a:rPr lang="en-US" smtClean="0"/>
              <a:t>4</a:t>
            </a:fld>
            <a:endParaRPr lang="en-US"/>
          </a:p>
        </p:txBody>
      </p:sp>
    </p:spTree>
    <p:extLst>
      <p:ext uri="{BB962C8B-B14F-4D97-AF65-F5344CB8AC3E}">
        <p14:creationId xmlns:p14="http://schemas.microsoft.com/office/powerpoint/2010/main" val="650057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4318" y="821082"/>
            <a:ext cx="6227001" cy="1527278"/>
          </a:xfrm>
          <a:prstGeom prst="rect">
            <a:avLst/>
          </a:prstGeom>
        </p:spPr>
        <p:txBody>
          <a:bodyPr wrap="square">
            <a:spAutoFit/>
          </a:bodyPr>
          <a:lstStyle/>
          <a:p>
            <a:pPr marL="95250" marR="357505" indent="-6350" algn="just">
              <a:lnSpc>
                <a:spcPct val="111000"/>
              </a:lnSpc>
              <a:spcBef>
                <a:spcPts val="0"/>
              </a:spcBef>
              <a:spcAft>
                <a:spcPts val="20"/>
              </a:spcAft>
            </a:pPr>
            <a:r>
              <a:rPr lang="en-US" sz="1200" dirty="0">
                <a:solidFill>
                  <a:srgbClr val="000000"/>
                </a:solidFill>
                <a:latin typeface="Roboto Light" panose="02000000000000000000" pitchFamily="2" charset="0"/>
                <a:ea typeface="Roboto Light" panose="02000000000000000000" pitchFamily="2" charset="0"/>
              </a:rPr>
              <a:t>     </a:t>
            </a:r>
            <a:r>
              <a:rPr lang="mn-MN" sz="1200" dirty="0">
                <a:solidFill>
                  <a:srgbClr val="000000"/>
                </a:solidFill>
                <a:latin typeface="Roboto Light" panose="02000000000000000000" pitchFamily="2" charset="0"/>
                <a:ea typeface="Roboto Light" panose="02000000000000000000" pitchFamily="2" charset="0"/>
              </a:rPr>
              <a:t>Эрүүлийг хамгаалах байгууллагын тоо 1940 он гэхэд нэмэгдэж, үйлчлэх хүрээ нь өсөж, 12 их эмч, 159 бага эмч, эмийн тусгай дунд боловсролтой 38 мэргэжилтэн, 269 сувилагчтай болж, хөдөөд багийн бага эмчийн 157 салбар, аймаг, хотод 37 эмнэлэг ажиллах болсон байна. Энэ үед эмнэлгийн байгууллагын тоо, ор, төсөв, эмнэлгийн тусламж үзүүлсэн хүний тоо, эмч, эмнэлгийн ажилтны тоо зэрэг үзүүлэлтийг байршлаар нэгтгэн, гаргадаг болсон. </a:t>
            </a:r>
          </a:p>
        </p:txBody>
      </p:sp>
      <p:sp>
        <p:nvSpPr>
          <p:cNvPr id="3" name="Rectangle 2"/>
          <p:cNvSpPr/>
          <p:nvPr/>
        </p:nvSpPr>
        <p:spPr>
          <a:xfrm>
            <a:off x="424318" y="2348360"/>
            <a:ext cx="6227001" cy="6855146"/>
          </a:xfrm>
          <a:prstGeom prst="rect">
            <a:avLst/>
          </a:prstGeom>
        </p:spPr>
        <p:txBody>
          <a:bodyPr wrap="square">
            <a:spAutoFit/>
          </a:bodyPr>
          <a:lstStyle/>
          <a:p>
            <a:pPr marL="95250" marR="36004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     Эрүүлийг хамгаалах яаманд тоо бүртгэлийн хэлтэс, аймгуудын эрүүлийг хамгаалах хэлтэс 1945 оноос тоо бүртгэгчтэй болж, тайлан мэдээг салбарын хэмжээнд нэгтгэн дүгнэдэг болсноос эхлэн энэ салбарын мэдээллийн нэгдсэн тогтолцоо бий болжээ.  </a:t>
            </a:r>
          </a:p>
          <a:p>
            <a:pPr marL="95250" marR="358140"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Энэ үеэс эрүүл мэндийн байгууллага бүрд тоо бүртгэлийн нэг стандарт маягтаар тайлан, мэдээ гаргадаг болсон байна. Эдгээр тайланд байгууллагын ажиллагчдын тоо, халдварт өвчин, сүрьеэ, өнгөний өвчний талаарх мэдээг авч нэгтгэхийн зэрэгцээ хүн амын төрөлт, нас баралтын мэдээг авч эхэлсэн байна. </a:t>
            </a:r>
          </a:p>
          <a:p>
            <a:pPr marL="95250"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Эрүүлийг хамгаалах яаманд 1959 оноос эхлэн төлөвлөгөө, статистикийн хэлтэс байгуулагдаж, төлөвлөгөө, тоо бүртгэлийн ажлыг төлөвлөх ажилтай хослон эрхэлж байсан байна.  </a:t>
            </a:r>
          </a:p>
          <a:p>
            <a:pPr marL="95250" marR="361950"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Манай улс 1962 онд Дэлхийн эрүүл мэндийн байгууллагын гишүүн болсон нь Монгол Улсын эрүүл мэндийн салбарын хөгжлийг бусад улс, орнуудтай харьцуулах, статистикийн үзүүлэлт, аргачлалыг олон улсын жишигт нийцрүүлэх шаардлагатай болсон. </a:t>
            </a:r>
          </a:p>
          <a:p>
            <a:pPr marL="95250"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ЭЗХТЗ-ийн Статистикийн салбарт хамтран ажиллах байнгын комиссын 1964 оны 4 дүгээр хурлаар эрүүлийг хамгаалах салбарын статистикийн үндсэн үзүүлэлтийг баталсан.  </a:t>
            </a:r>
          </a:p>
          <a:p>
            <a:pPr marL="95250" marR="356870"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Монгол Улсын эрүүл мэндийн салбарын статистикийн ангиллын хувьд 1986-1996 он хүртэл ӨОУА-9, 1997 оноос “ӨОУА-10” (2008 онд шинэчлэгдсэн), 2013 онд нэвтрүүлсэн “ҮОУА-9”-ыг тус тус ашиглаж байна. </a:t>
            </a:r>
          </a:p>
          <a:p>
            <a:pPr marL="95250"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ДЭМБ-аас 2008 онд боловсруулсан “Үйлдлийн олон улсын ангилал-9”-ыг 2013 оноос нэвтрүүлэн, ашиглаж байна. </a:t>
            </a:r>
          </a:p>
          <a:p>
            <a:pPr marL="95250" marR="35877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Эрүүл мэндийн салбарын статистик үзүүлэлтүүдийг тооцох аргачлалыг олон улсын нийтлэг аргачлалд нийцүүлж, ҮСХ-ны даргын 2021 оны 12 дугаар сарын 18-ны өдрийн А/220 дугаар тушаалаар шинэчлэн баталсан. </a:t>
            </a:r>
          </a:p>
          <a:p>
            <a:pPr marL="95250" marR="356870"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Эрүүл мэндийн салбарын статистикийн мэдээ, тайлангийн маягт, аргачлалыг 1970 оноос хойш шинэчлэн, өргөжүүлсээр иржээ. Эрүүл мэндийн салбарын мэдээ, тайлангийн маягтыг цаг үеийн ажлын шаардлагын дагуу 1991-2000, 2002, 2006, 2010, 2013, 2017, 2021онд тус тус өөрчлөн сайжруулсан. </a:t>
            </a:r>
          </a:p>
          <a:p>
            <a:pPr marL="88900">
              <a:lnSpc>
                <a:spcPct val="107000"/>
              </a:lnSpc>
              <a:spcAft>
                <a:spcPts val="70"/>
              </a:spcAft>
            </a:pPr>
            <a:r>
              <a:rPr lang="mn-MN" sz="1200" dirty="0">
                <a:solidFill>
                  <a:srgbClr val="000000"/>
                </a:solidFill>
                <a:latin typeface="Roboto Light" panose="02000000000000000000" pitchFamily="2" charset="0"/>
                <a:ea typeface="Roboto Light" panose="02000000000000000000" pitchFamily="2" charset="0"/>
              </a:rPr>
              <a:t> </a:t>
            </a:r>
          </a:p>
        </p:txBody>
      </p:sp>
      <p:sp>
        <p:nvSpPr>
          <p:cNvPr id="4" name="TextBox 3"/>
          <p:cNvSpPr txBox="1"/>
          <p:nvPr/>
        </p:nvSpPr>
        <p:spPr>
          <a:xfrm>
            <a:off x="3983277" y="211297"/>
            <a:ext cx="3726493" cy="246221"/>
          </a:xfrm>
          <a:prstGeom prst="rect">
            <a:avLst/>
          </a:prstGeom>
          <a:noFill/>
        </p:spPr>
        <p:txBody>
          <a:bodyPr wrap="square" rtlCol="0">
            <a:spAutoFit/>
          </a:bodyPr>
          <a:lstStyle/>
          <a:p>
            <a:r>
              <a:rPr lang="mn-MN" sz="1000" i="1" dirty="0">
                <a:solidFill>
                  <a:schemeClr val="accent1"/>
                </a:solidFill>
                <a:latin typeface="Roboto Light" panose="02000000000000000000" pitchFamily="2" charset="0"/>
                <a:ea typeface="Roboto Light" panose="02000000000000000000" pitchFamily="2" charset="0"/>
              </a:rPr>
              <a:t>Эрүүл мэндийн салбарын танилцуулга – 2022 </a:t>
            </a:r>
            <a:endParaRPr lang="en-US" sz="1000" i="1" dirty="0">
              <a:solidFill>
                <a:schemeClr val="accent1"/>
              </a:solidFill>
              <a:latin typeface="Roboto Light" panose="02000000000000000000" pitchFamily="2" charset="0"/>
              <a:ea typeface="Roboto Light" panose="02000000000000000000" pitchFamily="2" charset="0"/>
            </a:endParaRPr>
          </a:p>
        </p:txBody>
      </p:sp>
      <p:sp>
        <p:nvSpPr>
          <p:cNvPr id="5" name="Slide Number Placeholder 4"/>
          <p:cNvSpPr>
            <a:spLocks noGrp="1"/>
          </p:cNvSpPr>
          <p:nvPr>
            <p:ph type="sldNum" sz="quarter" idx="12"/>
          </p:nvPr>
        </p:nvSpPr>
        <p:spPr/>
        <p:txBody>
          <a:bodyPr/>
          <a:lstStyle/>
          <a:p>
            <a:fld id="{4751D505-C816-4659-A261-B6531F0D8C8F}" type="slidenum">
              <a:rPr lang="en-US" smtClean="0"/>
              <a:t>5</a:t>
            </a:fld>
            <a:endParaRPr lang="en-US"/>
          </a:p>
        </p:txBody>
      </p:sp>
    </p:spTree>
    <p:extLst>
      <p:ext uri="{BB962C8B-B14F-4D97-AF65-F5344CB8AC3E}">
        <p14:creationId xmlns:p14="http://schemas.microsoft.com/office/powerpoint/2010/main" val="2524150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359" y="652214"/>
            <a:ext cx="6288065" cy="4075026"/>
          </a:xfrm>
          <a:prstGeom prst="rect">
            <a:avLst/>
          </a:prstGeom>
        </p:spPr>
        <p:txBody>
          <a:bodyPr wrap="square">
            <a:spAutoFit/>
          </a:bodyPr>
          <a:lstStyle/>
          <a:p>
            <a:pPr marL="95250" marR="35877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Эрүүл мэндийн статистикийн чиглэлээр цуглуулсан өргөн хүрээтэй мэдээллийг ашиглан 1984 онд “Монгол Улсын эрүүлийг хамгаалахын хөгжил” нэртэй статистикийн анхны эмхэтгэлийг Статистикийн төв газар, ЭМЯ-аас хамтран бэлтгэж, олон нийтийн хүртээл болгож байжээ. </a:t>
            </a:r>
          </a:p>
          <a:p>
            <a:pPr marL="88900">
              <a:lnSpc>
                <a:spcPct val="107000"/>
              </a:lnSpc>
              <a:spcAft>
                <a:spcPts val="70"/>
              </a:spcAft>
            </a:pPr>
            <a:r>
              <a:rPr lang="mn-MN" sz="1200" dirty="0">
                <a:solidFill>
                  <a:srgbClr val="000000"/>
                </a:solidFill>
                <a:latin typeface="Roboto Light" panose="02000000000000000000" pitchFamily="2" charset="0"/>
                <a:ea typeface="Roboto Light" panose="02000000000000000000" pitchFamily="2" charset="0"/>
              </a:rPr>
              <a:t> </a:t>
            </a:r>
          </a:p>
          <a:p>
            <a:pPr marL="95250" marR="35623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Монгол Улсын Статистикийн тухай хуулийн хоёрдугаар бүлгийн 6 дугаар зүйлийн 2 дахь хэсэгт хүн ам, нийгмийн статистикийн үндсэн үзүүлэлтүүдийн хүрээг тодорхойлсон бөгөөд  уг хуулийн дээрх хэсгийн з/-д Хүн амын эрүүл мэнд, эмнэлэг, эмч, өвчлөгчдийн  тоо гэсэн үзүүлэлтүүдийг гаргаж байхаар заасан.   </a:t>
            </a:r>
          </a:p>
          <a:p>
            <a:pPr marL="317500" marR="702945" indent="-228600" algn="just">
              <a:lnSpc>
                <a:spcPct val="111000"/>
              </a:lnSpc>
              <a:spcBef>
                <a:spcPts val="0"/>
              </a:spcBef>
              <a:spcAft>
                <a:spcPts val="155"/>
              </a:spcAft>
            </a:pPr>
            <a:r>
              <a:rPr lang="mn-MN" sz="1200" dirty="0">
                <a:solidFill>
                  <a:srgbClr val="000000"/>
                </a:solidFill>
                <a:latin typeface="Roboto Light" panose="02000000000000000000" pitchFamily="2" charset="0"/>
                <a:ea typeface="Roboto Light" panose="02000000000000000000" pitchFamily="2" charset="0"/>
              </a:rPr>
              <a:t>Эрүүл мэндийн статистикийн үндсэн үзүүлэлтийг дараах байдлаар ангилж болно. Үүнд: - Төрөлт  </a:t>
            </a:r>
          </a:p>
          <a:p>
            <a:pPr marL="342900" marR="183515" lvl="0" indent="-342900" algn="just" fontAlgn="base">
              <a:lnSpc>
                <a:spcPct val="111000"/>
              </a:lnSpc>
              <a:spcBef>
                <a:spcPts val="0"/>
              </a:spcBef>
              <a:spcAft>
                <a:spcPts val="175"/>
              </a:spcAft>
              <a:buClr>
                <a:srgbClr val="000000"/>
              </a:buClr>
              <a:buSzPts val="1100"/>
              <a:buFont typeface="Symbol" panose="05050102010706020507" pitchFamily="18" charset="2"/>
              <a:buChar char="-"/>
            </a:pPr>
            <a:r>
              <a:rPr lang="mn-MN" sz="1200" dirty="0">
                <a:solidFill>
                  <a:srgbClr val="000000"/>
                </a:solidFill>
                <a:uFill>
                  <a:solidFill>
                    <a:srgbClr val="000000"/>
                  </a:solidFill>
                </a:uFill>
                <a:latin typeface="Roboto Light" panose="02000000000000000000" pitchFamily="2" charset="0"/>
                <a:ea typeface="Roboto Light" panose="02000000000000000000" pitchFamily="2" charset="0"/>
                <a:cs typeface="Arial" panose="020B0604020202020204" pitchFamily="34" charset="0"/>
              </a:rPr>
              <a:t>Нас баралт </a:t>
            </a:r>
          </a:p>
          <a:p>
            <a:pPr marL="342900" marR="183515" lvl="0" indent="-342900" algn="just" fontAlgn="base">
              <a:lnSpc>
                <a:spcPct val="111000"/>
              </a:lnSpc>
              <a:spcBef>
                <a:spcPts val="0"/>
              </a:spcBef>
              <a:spcAft>
                <a:spcPts val="205"/>
              </a:spcAft>
              <a:buClr>
                <a:srgbClr val="000000"/>
              </a:buClr>
              <a:buSzPts val="1100"/>
              <a:buFont typeface="Symbol" panose="05050102010706020507" pitchFamily="18" charset="2"/>
              <a:buChar char="-"/>
            </a:pPr>
            <a:r>
              <a:rPr lang="mn-MN" sz="1200" dirty="0">
                <a:solidFill>
                  <a:srgbClr val="000000"/>
                </a:solidFill>
                <a:uFill>
                  <a:solidFill>
                    <a:srgbClr val="000000"/>
                  </a:solidFill>
                </a:uFill>
                <a:latin typeface="Roboto Light" panose="02000000000000000000" pitchFamily="2" charset="0"/>
                <a:ea typeface="Roboto Light" panose="02000000000000000000" pitchFamily="2" charset="0"/>
                <a:cs typeface="Arial" panose="020B0604020202020204" pitchFamily="34" charset="0"/>
              </a:rPr>
              <a:t>Өвчлөл  </a:t>
            </a:r>
          </a:p>
          <a:p>
            <a:pPr marL="342900" marR="183515" lvl="0" indent="-342900" algn="just" fontAlgn="base">
              <a:lnSpc>
                <a:spcPct val="111000"/>
              </a:lnSpc>
              <a:spcBef>
                <a:spcPts val="0"/>
              </a:spcBef>
              <a:spcAft>
                <a:spcPts val="20"/>
              </a:spcAft>
              <a:buClr>
                <a:srgbClr val="000000"/>
              </a:buClr>
              <a:buSzPts val="1100"/>
              <a:buFont typeface="Symbol" panose="05050102010706020507" pitchFamily="18" charset="2"/>
              <a:buChar char="-"/>
            </a:pPr>
            <a:r>
              <a:rPr lang="mn-MN" sz="1200" dirty="0">
                <a:solidFill>
                  <a:srgbClr val="000000"/>
                </a:solidFill>
                <a:uFill>
                  <a:solidFill>
                    <a:srgbClr val="000000"/>
                  </a:solidFill>
                </a:uFill>
                <a:latin typeface="Roboto Light" panose="02000000000000000000" pitchFamily="2" charset="0"/>
                <a:ea typeface="Roboto Light" panose="02000000000000000000" pitchFamily="2" charset="0"/>
                <a:cs typeface="Arial" panose="020B0604020202020204" pitchFamily="34" charset="0"/>
              </a:rPr>
              <a:t>Нөхөн үржихүй, гэр бүл төлөвлөлт </a:t>
            </a:r>
          </a:p>
          <a:p>
            <a:pPr marL="342900" marR="183515" lvl="0" indent="-342900" algn="just" fontAlgn="base">
              <a:lnSpc>
                <a:spcPct val="111000"/>
              </a:lnSpc>
              <a:spcBef>
                <a:spcPts val="0"/>
              </a:spcBef>
              <a:spcAft>
                <a:spcPts val="20"/>
              </a:spcAft>
              <a:buClr>
                <a:srgbClr val="000000"/>
              </a:buClr>
              <a:buSzPts val="1100"/>
              <a:buFont typeface="Symbol" panose="05050102010706020507" pitchFamily="18" charset="2"/>
              <a:buChar char="-"/>
            </a:pPr>
            <a:r>
              <a:rPr lang="mn-MN" sz="1200" dirty="0">
                <a:solidFill>
                  <a:srgbClr val="000000"/>
                </a:solidFill>
                <a:uFill>
                  <a:solidFill>
                    <a:srgbClr val="000000"/>
                  </a:solidFill>
                </a:uFill>
                <a:latin typeface="Roboto Light" panose="02000000000000000000" pitchFamily="2" charset="0"/>
                <a:ea typeface="Roboto Light" panose="02000000000000000000" pitchFamily="2" charset="0"/>
                <a:cs typeface="Arial" panose="020B0604020202020204" pitchFamily="34" charset="0"/>
              </a:rPr>
              <a:t>Эрүүл мэндийн үйлчилгээний хүртээмж </a:t>
            </a:r>
          </a:p>
          <a:p>
            <a:pPr marL="88900">
              <a:lnSpc>
                <a:spcPct val="107000"/>
              </a:lnSpc>
              <a:spcAft>
                <a:spcPts val="60"/>
              </a:spcAft>
            </a:pPr>
            <a:r>
              <a:rPr lang="mn-MN" sz="1200" dirty="0">
                <a:solidFill>
                  <a:srgbClr val="000000"/>
                </a:solidFill>
                <a:latin typeface="Roboto Light" panose="02000000000000000000" pitchFamily="2" charset="0"/>
                <a:ea typeface="Roboto Light" panose="02000000000000000000" pitchFamily="2" charset="0"/>
              </a:rPr>
              <a:t> </a:t>
            </a:r>
          </a:p>
          <a:p>
            <a:pPr marL="95250"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Эрүүл мэндийн байдалтай нягт холбоотой хүн ам зүйн мэдээлэл нь эрүүл мэндийн статистикийн суурь мэдээлэл болдог.   </a:t>
            </a:r>
          </a:p>
        </p:txBody>
      </p:sp>
      <p:pic>
        <p:nvPicPr>
          <p:cNvPr id="3" name="Picture 2"/>
          <p:cNvPicPr/>
          <p:nvPr/>
        </p:nvPicPr>
        <p:blipFill>
          <a:blip r:embed="rId2"/>
          <a:stretch>
            <a:fillRect/>
          </a:stretch>
        </p:blipFill>
        <p:spPr>
          <a:xfrm>
            <a:off x="145997" y="5079561"/>
            <a:ext cx="6555427" cy="3697850"/>
          </a:xfrm>
          <a:prstGeom prst="rect">
            <a:avLst/>
          </a:prstGeom>
        </p:spPr>
      </p:pic>
      <p:sp>
        <p:nvSpPr>
          <p:cNvPr id="4" name="TextBox 3"/>
          <p:cNvSpPr txBox="1"/>
          <p:nvPr/>
        </p:nvSpPr>
        <p:spPr>
          <a:xfrm>
            <a:off x="3983277" y="211297"/>
            <a:ext cx="3726493" cy="246221"/>
          </a:xfrm>
          <a:prstGeom prst="rect">
            <a:avLst/>
          </a:prstGeom>
          <a:noFill/>
        </p:spPr>
        <p:txBody>
          <a:bodyPr wrap="square" rtlCol="0">
            <a:spAutoFit/>
          </a:bodyPr>
          <a:lstStyle/>
          <a:p>
            <a:r>
              <a:rPr lang="mn-MN" sz="1000" i="1" dirty="0">
                <a:solidFill>
                  <a:schemeClr val="accent1"/>
                </a:solidFill>
                <a:latin typeface="Roboto Light" panose="02000000000000000000" pitchFamily="2" charset="0"/>
                <a:ea typeface="Roboto Light" panose="02000000000000000000" pitchFamily="2" charset="0"/>
              </a:rPr>
              <a:t>Эрүүл мэндийн салбарын танилцуулга – 2022 </a:t>
            </a:r>
            <a:endParaRPr lang="en-US" sz="1000" i="1" dirty="0">
              <a:solidFill>
                <a:schemeClr val="accent1"/>
              </a:solidFill>
              <a:latin typeface="Roboto Light" panose="02000000000000000000" pitchFamily="2" charset="0"/>
              <a:ea typeface="Roboto Light" panose="02000000000000000000" pitchFamily="2" charset="0"/>
            </a:endParaRPr>
          </a:p>
        </p:txBody>
      </p:sp>
      <p:sp>
        <p:nvSpPr>
          <p:cNvPr id="5" name="Slide Number Placeholder 4"/>
          <p:cNvSpPr>
            <a:spLocks noGrp="1"/>
          </p:cNvSpPr>
          <p:nvPr>
            <p:ph type="sldNum" sz="quarter" idx="12"/>
          </p:nvPr>
        </p:nvSpPr>
        <p:spPr/>
        <p:txBody>
          <a:bodyPr/>
          <a:lstStyle/>
          <a:p>
            <a:fld id="{4751D505-C816-4659-A261-B6531F0D8C8F}" type="slidenum">
              <a:rPr lang="en-US" smtClean="0"/>
              <a:t>6</a:t>
            </a:fld>
            <a:endParaRPr lang="en-US"/>
          </a:p>
        </p:txBody>
      </p:sp>
    </p:spTree>
    <p:extLst>
      <p:ext uri="{BB962C8B-B14F-4D97-AF65-F5344CB8AC3E}">
        <p14:creationId xmlns:p14="http://schemas.microsoft.com/office/powerpoint/2010/main" val="812619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6861703" cy="9344025"/>
          </a:xfrm>
          <a:prstGeom prst="rect">
            <a:avLst/>
          </a:prstGeom>
        </p:spPr>
      </p:pic>
      <p:sp>
        <p:nvSpPr>
          <p:cNvPr id="2" name="Slide Number Placeholder 1"/>
          <p:cNvSpPr>
            <a:spLocks noGrp="1"/>
          </p:cNvSpPr>
          <p:nvPr>
            <p:ph type="sldNum" sz="quarter" idx="12"/>
          </p:nvPr>
        </p:nvSpPr>
        <p:spPr/>
        <p:txBody>
          <a:bodyPr/>
          <a:lstStyle/>
          <a:p>
            <a:fld id="{4751D505-C816-4659-A261-B6531F0D8C8F}" type="slidenum">
              <a:rPr lang="en-US" smtClean="0"/>
              <a:t>7</a:t>
            </a:fld>
            <a:endParaRPr lang="en-US"/>
          </a:p>
        </p:txBody>
      </p:sp>
    </p:spTree>
    <p:extLst>
      <p:ext uri="{BB962C8B-B14F-4D97-AF65-F5344CB8AC3E}">
        <p14:creationId xmlns:p14="http://schemas.microsoft.com/office/powerpoint/2010/main" val="63155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20939" y="545423"/>
            <a:ext cx="1878226" cy="369332"/>
          </a:xfrm>
          <a:prstGeom prst="rect">
            <a:avLst/>
          </a:prstGeom>
          <a:noFill/>
        </p:spPr>
        <p:txBody>
          <a:bodyPr wrap="square" rtlCol="0">
            <a:spAutoFit/>
          </a:bodyPr>
          <a:lstStyle/>
          <a:p>
            <a:r>
              <a:rPr lang="mn-MN" b="1" dirty="0">
                <a:latin typeface="Roboto Light" panose="02000000000000000000" pitchFamily="2" charset="0"/>
                <a:ea typeface="Roboto Light" panose="02000000000000000000" pitchFamily="2" charset="0"/>
                <a:cs typeface="Arial" panose="020B0604020202020204" pitchFamily="34" charset="0"/>
              </a:rPr>
              <a:t>ЭРҮҮЛ МЭНД</a:t>
            </a:r>
            <a:endParaRPr lang="en-US" b="1" dirty="0">
              <a:latin typeface="Roboto Light" panose="02000000000000000000" pitchFamily="2" charset="0"/>
              <a:ea typeface="Roboto Light" panose="02000000000000000000" pitchFamily="2" charset="0"/>
              <a:cs typeface="Arial" panose="020B0604020202020204" pitchFamily="34" charset="0"/>
            </a:endParaRPr>
          </a:p>
        </p:txBody>
      </p:sp>
      <p:sp>
        <p:nvSpPr>
          <p:cNvPr id="8" name="TextBox 7"/>
          <p:cNvSpPr txBox="1"/>
          <p:nvPr/>
        </p:nvSpPr>
        <p:spPr>
          <a:xfrm>
            <a:off x="1820939" y="870695"/>
            <a:ext cx="4893276" cy="1015663"/>
          </a:xfrm>
          <a:prstGeom prst="rect">
            <a:avLst/>
          </a:prstGeom>
          <a:noFill/>
        </p:spPr>
        <p:txBody>
          <a:bodyPr wrap="square" rtlCol="0">
            <a:spAutoFit/>
          </a:bodyPr>
          <a:lstStyle/>
          <a:p>
            <a:r>
              <a:rPr lang="mn-MN" sz="1200" dirty="0">
                <a:latin typeface="Roboto Light" panose="02000000000000000000" pitchFamily="2" charset="0"/>
                <a:ea typeface="Roboto Light" panose="02000000000000000000" pitchFamily="2" charset="0"/>
                <a:cs typeface="Arial" panose="020B0604020202020204" pitchFamily="34" charset="0"/>
              </a:rPr>
              <a:t>Дүүргийн хэмжээнд 2</a:t>
            </a:r>
            <a:r>
              <a:rPr lang="en-US" sz="1200" dirty="0">
                <a:latin typeface="Roboto Light" panose="02000000000000000000" pitchFamily="2" charset="0"/>
                <a:ea typeface="Roboto Light" panose="02000000000000000000" pitchFamily="2" charset="0"/>
                <a:cs typeface="Arial" panose="020B0604020202020204" pitchFamily="34" charset="0"/>
              </a:rPr>
              <a:t>019-2022 </a:t>
            </a:r>
            <a:r>
              <a:rPr lang="mn-MN" sz="1200" dirty="0">
                <a:latin typeface="Roboto Light" panose="02000000000000000000" pitchFamily="2" charset="0"/>
                <a:ea typeface="Roboto Light" panose="02000000000000000000" pitchFamily="2" charset="0"/>
                <a:cs typeface="Arial" panose="020B0604020202020204" pitchFamily="34" charset="0"/>
              </a:rPr>
              <a:t>онд </a:t>
            </a:r>
            <a:r>
              <a:rPr lang="en-US" sz="1200" dirty="0">
                <a:latin typeface="Roboto Light" panose="02000000000000000000" pitchFamily="2" charset="0"/>
                <a:ea typeface="Roboto Light" panose="02000000000000000000" pitchFamily="2" charset="0"/>
                <a:cs typeface="Arial" panose="020B0604020202020204" pitchFamily="34" charset="0"/>
              </a:rPr>
              <a:t>35 200</a:t>
            </a:r>
            <a:r>
              <a:rPr lang="mn-MN" sz="1200" dirty="0">
                <a:latin typeface="Roboto Light" panose="02000000000000000000" pitchFamily="2" charset="0"/>
                <a:ea typeface="Roboto Light" panose="02000000000000000000" pitchFamily="2" charset="0"/>
                <a:cs typeface="Arial" panose="020B0604020202020204" pitchFamily="34" charset="0"/>
              </a:rPr>
              <a:t> хүн хэвтэн эмчлүүлсэн байна. Эндээс 202</a:t>
            </a:r>
            <a:r>
              <a:rPr lang="en-US" sz="1200" dirty="0">
                <a:latin typeface="Roboto Light" panose="02000000000000000000" pitchFamily="2" charset="0"/>
                <a:ea typeface="Roboto Light" panose="02000000000000000000" pitchFamily="2" charset="0"/>
                <a:cs typeface="Arial" panose="020B0604020202020204" pitchFamily="34" charset="0"/>
              </a:rPr>
              <a:t>2</a:t>
            </a:r>
            <a:r>
              <a:rPr lang="mn-MN" sz="1200" dirty="0">
                <a:latin typeface="Roboto Light" panose="02000000000000000000" pitchFamily="2" charset="0"/>
                <a:ea typeface="Roboto Light" panose="02000000000000000000" pitchFamily="2" charset="0"/>
                <a:cs typeface="Arial" panose="020B0604020202020204" pitchFamily="34" charset="0"/>
              </a:rPr>
              <a:t> онд </a:t>
            </a:r>
            <a:r>
              <a:rPr lang="en-US" sz="1200" dirty="0">
                <a:latin typeface="Roboto Light" panose="02000000000000000000" pitchFamily="2" charset="0"/>
                <a:ea typeface="Roboto Light" panose="02000000000000000000" pitchFamily="2" charset="0"/>
                <a:cs typeface="Arial" panose="020B0604020202020204" pitchFamily="34" charset="0"/>
              </a:rPr>
              <a:t>9 985</a:t>
            </a:r>
            <a:r>
              <a:rPr lang="mn-MN" sz="1200" dirty="0">
                <a:latin typeface="Roboto Light" panose="02000000000000000000" pitchFamily="2" charset="0"/>
                <a:ea typeface="Roboto Light" panose="02000000000000000000" pitchFamily="2" charset="0"/>
                <a:cs typeface="Arial" panose="020B0604020202020204" pitchFamily="34" charset="0"/>
              </a:rPr>
              <a:t> хүн хэвтэн эмчлэгдсэнээс </a:t>
            </a:r>
            <a:r>
              <a:rPr lang="en-US" sz="1200" dirty="0">
                <a:latin typeface="Roboto Light" panose="02000000000000000000" pitchFamily="2" charset="0"/>
                <a:ea typeface="Roboto Light" panose="02000000000000000000" pitchFamily="2" charset="0"/>
                <a:cs typeface="Arial" panose="020B0604020202020204" pitchFamily="34" charset="0"/>
              </a:rPr>
              <a:t>9 783</a:t>
            </a:r>
            <a:r>
              <a:rPr lang="mn-MN" sz="1200" dirty="0">
                <a:latin typeface="Roboto Light" panose="02000000000000000000" pitchFamily="2" charset="0"/>
                <a:ea typeface="Roboto Light" panose="02000000000000000000" pitchFamily="2" charset="0"/>
                <a:cs typeface="Arial" panose="020B0604020202020204" pitchFamily="34" charset="0"/>
              </a:rPr>
              <a:t> өвчтөн эмчлүүлэн гарсан байна.</a:t>
            </a:r>
            <a:r>
              <a:rPr lang="en-US" sz="1200" dirty="0">
                <a:latin typeface="Roboto Light" panose="02000000000000000000" pitchFamily="2" charset="0"/>
                <a:ea typeface="Roboto Light" panose="02000000000000000000" pitchFamily="2" charset="0"/>
                <a:cs typeface="Arial" panose="020B0604020202020204" pitchFamily="34" charset="0"/>
              </a:rPr>
              <a:t> </a:t>
            </a:r>
            <a:r>
              <a:rPr lang="mn-MN" sz="1200" dirty="0">
                <a:latin typeface="Roboto Light" panose="02000000000000000000" pitchFamily="2" charset="0"/>
                <a:ea typeface="Roboto Light" panose="02000000000000000000" pitchFamily="2" charset="0"/>
                <a:cs typeface="Arial" panose="020B0604020202020204" pitchFamily="34" charset="0"/>
              </a:rPr>
              <a:t>Нийт </a:t>
            </a:r>
            <a:r>
              <a:rPr lang="en-US" sz="1200" dirty="0">
                <a:latin typeface="Roboto Light" panose="02000000000000000000" pitchFamily="2" charset="0"/>
                <a:ea typeface="Roboto Light" panose="02000000000000000000" pitchFamily="2" charset="0"/>
                <a:cs typeface="Arial" panose="020B0604020202020204" pitchFamily="34" charset="0"/>
              </a:rPr>
              <a:t>61 850</a:t>
            </a:r>
            <a:r>
              <a:rPr lang="mn-MN" sz="1200" dirty="0">
                <a:latin typeface="Roboto Light" panose="02000000000000000000" pitchFamily="2" charset="0"/>
                <a:ea typeface="Roboto Light" panose="02000000000000000000" pitchFamily="2" charset="0"/>
                <a:cs typeface="Arial" panose="020B0604020202020204" pitchFamily="34" charset="0"/>
              </a:rPr>
              <a:t> ор хоног ашигласан нь өмнөх онтой харьцуулахад</a:t>
            </a:r>
            <a:r>
              <a:rPr lang="en-US" sz="1200" dirty="0">
                <a:latin typeface="Roboto Light" panose="02000000000000000000" pitchFamily="2" charset="0"/>
                <a:ea typeface="Roboto Light" panose="02000000000000000000" pitchFamily="2" charset="0"/>
                <a:cs typeface="Arial" panose="020B0604020202020204" pitchFamily="34" charset="0"/>
              </a:rPr>
              <a:t> 38.4 </a:t>
            </a:r>
            <a:r>
              <a:rPr lang="mn-MN" sz="1200" dirty="0">
                <a:latin typeface="Roboto Light" panose="02000000000000000000" pitchFamily="2" charset="0"/>
                <a:ea typeface="Roboto Light" panose="02000000000000000000" pitchFamily="2" charset="0"/>
                <a:cs typeface="Arial" panose="020B0604020202020204" pitchFamily="34" charset="0"/>
              </a:rPr>
              <a:t>хувиар өссөн байна.</a:t>
            </a:r>
          </a:p>
          <a:p>
            <a:endParaRPr lang="en-US" sz="1200" dirty="0">
              <a:latin typeface="Roboto Light" panose="02000000000000000000" pitchFamily="2" charset="0"/>
              <a:ea typeface="Roboto Light" panose="02000000000000000000" pitchFamily="2" charset="0"/>
              <a:cs typeface="Arial" panose="020B0604020202020204" pitchFamily="34" charset="0"/>
            </a:endParaRPr>
          </a:p>
        </p:txBody>
      </p:sp>
      <p:sp>
        <p:nvSpPr>
          <p:cNvPr id="9" name="TextBox 8"/>
          <p:cNvSpPr txBox="1"/>
          <p:nvPr/>
        </p:nvSpPr>
        <p:spPr>
          <a:xfrm>
            <a:off x="495236" y="1847622"/>
            <a:ext cx="4893276" cy="276999"/>
          </a:xfrm>
          <a:prstGeom prst="rect">
            <a:avLst/>
          </a:prstGeom>
          <a:noFill/>
        </p:spPr>
        <p:txBody>
          <a:bodyPr wrap="square" rtlCol="0">
            <a:spAutoFit/>
          </a:bodyPr>
          <a:lstStyle/>
          <a:p>
            <a:r>
              <a:rPr lang="mn-MN" sz="1200" dirty="0">
                <a:latin typeface="Roboto Light" panose="02000000000000000000" pitchFamily="2" charset="0"/>
                <a:ea typeface="Roboto Light" panose="02000000000000000000" pitchFamily="2" charset="0"/>
                <a:cs typeface="Arial" panose="020B0604020202020204" pitchFamily="34" charset="0"/>
              </a:rPr>
              <a:t>График 1. Эмнэлэгт хэвтэн эмчлүүлсэн өвчтөний тоо</a:t>
            </a:r>
          </a:p>
        </p:txBody>
      </p:sp>
      <p:sp>
        <p:nvSpPr>
          <p:cNvPr id="13" name="TextBox 12"/>
          <p:cNvSpPr txBox="1"/>
          <p:nvPr/>
        </p:nvSpPr>
        <p:spPr>
          <a:xfrm>
            <a:off x="593067" y="5244254"/>
            <a:ext cx="6202874" cy="646331"/>
          </a:xfrm>
          <a:prstGeom prst="rect">
            <a:avLst/>
          </a:prstGeom>
          <a:noFill/>
        </p:spPr>
        <p:txBody>
          <a:bodyPr wrap="square" rtlCol="0">
            <a:spAutoFit/>
          </a:bodyPr>
          <a:lstStyle/>
          <a:p>
            <a:r>
              <a:rPr lang="en-US" sz="1200" dirty="0">
                <a:latin typeface="Roboto Light" panose="02000000000000000000" pitchFamily="2" charset="0"/>
                <a:ea typeface="Roboto Light" panose="02000000000000000000" pitchFamily="2" charset="0"/>
                <a:cs typeface="Arial" panose="020B0604020202020204" pitchFamily="34" charset="0"/>
              </a:rPr>
              <a:t>2020 </a:t>
            </a:r>
            <a:r>
              <a:rPr lang="mn-MN" sz="1200" dirty="0">
                <a:latin typeface="Roboto Light" panose="02000000000000000000" pitchFamily="2" charset="0"/>
                <a:ea typeface="Roboto Light" panose="02000000000000000000" pitchFamily="2" charset="0"/>
                <a:cs typeface="Arial" panose="020B0604020202020204" pitchFamily="34" charset="0"/>
              </a:rPr>
              <a:t>онд нийт </a:t>
            </a:r>
            <a:r>
              <a:rPr lang="en-US" sz="1200" dirty="0">
                <a:latin typeface="Roboto Light" panose="02000000000000000000" pitchFamily="2" charset="0"/>
                <a:ea typeface="Roboto Light" panose="02000000000000000000" pitchFamily="2" charset="0"/>
                <a:cs typeface="Arial" panose="020B0604020202020204" pitchFamily="34" charset="0"/>
              </a:rPr>
              <a:t>544</a:t>
            </a:r>
            <a:r>
              <a:rPr lang="mn-MN" sz="1200" dirty="0">
                <a:latin typeface="Roboto Light" panose="02000000000000000000" pitchFamily="2" charset="0"/>
                <a:ea typeface="Roboto Light" panose="02000000000000000000" pitchFamily="2" charset="0"/>
                <a:cs typeface="Arial" panose="020B0604020202020204" pitchFamily="34" charset="0"/>
              </a:rPr>
              <a:t>,</a:t>
            </a:r>
            <a:r>
              <a:rPr lang="en-US" sz="1200" dirty="0">
                <a:latin typeface="Roboto Light" panose="02000000000000000000" pitchFamily="2" charset="0"/>
                <a:ea typeface="Roboto Light" panose="02000000000000000000" pitchFamily="2" charset="0"/>
                <a:cs typeface="Arial" panose="020B0604020202020204" pitchFamily="34" charset="0"/>
              </a:rPr>
              <a:t>632</a:t>
            </a:r>
            <a:r>
              <a:rPr lang="mn-MN" sz="1200" dirty="0">
                <a:latin typeface="Roboto Light" panose="02000000000000000000" pitchFamily="2" charset="0"/>
                <a:ea typeface="Roboto Light" panose="02000000000000000000" pitchFamily="2" charset="0"/>
                <a:cs typeface="Arial" panose="020B0604020202020204" pitchFamily="34" charset="0"/>
              </a:rPr>
              <a:t> үзлэг бүртгэгдсэний 261,919 </a:t>
            </a:r>
            <a:r>
              <a:rPr lang="en-US" sz="1200" dirty="0">
                <a:latin typeface="Roboto Light" panose="02000000000000000000" pitchFamily="2" charset="0"/>
                <a:ea typeface="Roboto Light" panose="02000000000000000000" pitchFamily="2" charset="0"/>
                <a:cs typeface="Arial" panose="020B0604020202020204" pitchFamily="34" charset="0"/>
              </a:rPr>
              <a:t>(</a:t>
            </a:r>
            <a:r>
              <a:rPr lang="mn-MN" sz="1200" dirty="0">
                <a:latin typeface="Roboto Light" panose="02000000000000000000" pitchFamily="2" charset="0"/>
                <a:ea typeface="Roboto Light" panose="02000000000000000000" pitchFamily="2" charset="0"/>
                <a:cs typeface="Arial" panose="020B0604020202020204" pitchFamily="34" charset="0"/>
              </a:rPr>
              <a:t>38,3</a:t>
            </a:r>
            <a:r>
              <a:rPr lang="en-US" sz="1200" dirty="0">
                <a:latin typeface="Roboto Light" panose="02000000000000000000" pitchFamily="2" charset="0"/>
                <a:ea typeface="Roboto Light" panose="02000000000000000000" pitchFamily="2" charset="0"/>
                <a:cs typeface="Arial" panose="020B0604020202020204" pitchFamily="34" charset="0"/>
              </a:rPr>
              <a:t>%)</a:t>
            </a:r>
            <a:r>
              <a:rPr lang="mn-MN" sz="1200" dirty="0">
                <a:latin typeface="Roboto Light" panose="02000000000000000000" pitchFamily="2" charset="0"/>
                <a:ea typeface="Roboto Light" panose="02000000000000000000" pitchFamily="2" charset="0"/>
                <a:cs typeface="Arial" panose="020B0604020202020204" pitchFamily="34" charset="0"/>
              </a:rPr>
              <a:t> урьдчилан сэргийлэх үзлэг байна. Энэ нь өмнөх онтой харьцуулахад </a:t>
            </a:r>
            <a:r>
              <a:rPr lang="en-US" sz="1200" dirty="0">
                <a:latin typeface="Roboto Light" panose="02000000000000000000" pitchFamily="2" charset="0"/>
                <a:ea typeface="Roboto Light" panose="02000000000000000000" pitchFamily="2" charset="0"/>
                <a:cs typeface="Arial" panose="020B0604020202020204" pitchFamily="34" charset="0"/>
              </a:rPr>
              <a:t>25.7</a:t>
            </a:r>
            <a:r>
              <a:rPr lang="mn-MN" sz="1200" dirty="0">
                <a:latin typeface="Roboto Light" panose="02000000000000000000" pitchFamily="2" charset="0"/>
                <a:ea typeface="Roboto Light" panose="02000000000000000000" pitchFamily="2" charset="0"/>
                <a:cs typeface="Arial" panose="020B0604020202020204" pitchFamily="34" charset="0"/>
              </a:rPr>
              <a:t> хувиар буурсан байна. Хорт хавдар 42,6</a:t>
            </a:r>
            <a:r>
              <a:rPr lang="en-US" sz="1200" dirty="0">
                <a:latin typeface="Roboto Light" panose="02000000000000000000" pitchFamily="2" charset="0"/>
                <a:ea typeface="Roboto Light" panose="02000000000000000000" pitchFamily="2" charset="0"/>
                <a:cs typeface="Arial" panose="020B0604020202020204" pitchFamily="34" charset="0"/>
              </a:rPr>
              <a:t>%,</a:t>
            </a:r>
            <a:r>
              <a:rPr lang="mn-MN" sz="1200" dirty="0">
                <a:latin typeface="Roboto Light" panose="02000000000000000000" pitchFamily="2" charset="0"/>
                <a:ea typeface="Roboto Light" panose="02000000000000000000" pitchFamily="2" charset="0"/>
                <a:cs typeface="Arial" panose="020B0604020202020204" pitchFamily="34" charset="0"/>
              </a:rPr>
              <a:t> осол</a:t>
            </a:r>
            <a:r>
              <a:rPr lang="en-US" sz="1200" dirty="0">
                <a:latin typeface="Roboto Light" panose="02000000000000000000" pitchFamily="2" charset="0"/>
                <a:ea typeface="Roboto Light" panose="02000000000000000000" pitchFamily="2" charset="0"/>
                <a:cs typeface="Arial" panose="020B0604020202020204" pitchFamily="34" charset="0"/>
              </a:rPr>
              <a:t> </a:t>
            </a:r>
            <a:r>
              <a:rPr lang="mn-MN" sz="1200" dirty="0">
                <a:latin typeface="Roboto Light" panose="02000000000000000000" pitchFamily="2" charset="0"/>
                <a:ea typeface="Roboto Light" panose="02000000000000000000" pitchFamily="2" charset="0"/>
                <a:cs typeface="Arial" panose="020B0604020202020204" pitchFamily="34" charset="0"/>
              </a:rPr>
              <a:t>гэмтэл 62,6 хувиар өссөн байдалтай байна.</a:t>
            </a:r>
            <a:endParaRPr lang="en-US" sz="1200" dirty="0">
              <a:latin typeface="Roboto Light" panose="02000000000000000000" pitchFamily="2" charset="0"/>
              <a:ea typeface="Roboto Light" panose="02000000000000000000" pitchFamily="2" charset="0"/>
              <a:cs typeface="Arial" panose="020B0604020202020204" pitchFamily="34"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2026286178"/>
              </p:ext>
            </p:extLst>
          </p:nvPr>
        </p:nvGraphicFramePr>
        <p:xfrm>
          <a:off x="576962" y="6358685"/>
          <a:ext cx="5867527" cy="2953260"/>
        </p:xfrm>
        <a:graphic>
          <a:graphicData uri="http://schemas.openxmlformats.org/drawingml/2006/table">
            <a:tbl>
              <a:tblPr>
                <a:tableStyleId>{5C22544A-7EE6-4342-B048-85BDC9FD1C3A}</a:tableStyleId>
              </a:tblPr>
              <a:tblGrid>
                <a:gridCol w="1656981">
                  <a:extLst>
                    <a:ext uri="{9D8B030D-6E8A-4147-A177-3AD203B41FA5}">
                      <a16:colId xmlns:a16="http://schemas.microsoft.com/office/drawing/2014/main" val="1794504943"/>
                    </a:ext>
                  </a:extLst>
                </a:gridCol>
                <a:gridCol w="1656981">
                  <a:extLst>
                    <a:ext uri="{9D8B030D-6E8A-4147-A177-3AD203B41FA5}">
                      <a16:colId xmlns:a16="http://schemas.microsoft.com/office/drawing/2014/main" val="142591018"/>
                    </a:ext>
                  </a:extLst>
                </a:gridCol>
                <a:gridCol w="922474">
                  <a:extLst>
                    <a:ext uri="{9D8B030D-6E8A-4147-A177-3AD203B41FA5}">
                      <a16:colId xmlns:a16="http://schemas.microsoft.com/office/drawing/2014/main" val="4173533060"/>
                    </a:ext>
                  </a:extLst>
                </a:gridCol>
                <a:gridCol w="790833">
                  <a:extLst>
                    <a:ext uri="{9D8B030D-6E8A-4147-A177-3AD203B41FA5}">
                      <a16:colId xmlns:a16="http://schemas.microsoft.com/office/drawing/2014/main" val="1365755223"/>
                    </a:ext>
                  </a:extLst>
                </a:gridCol>
                <a:gridCol w="840258">
                  <a:extLst>
                    <a:ext uri="{9D8B030D-6E8A-4147-A177-3AD203B41FA5}">
                      <a16:colId xmlns:a16="http://schemas.microsoft.com/office/drawing/2014/main" val="3322695278"/>
                    </a:ext>
                  </a:extLst>
                </a:gridCol>
              </a:tblGrid>
              <a:tr h="295326">
                <a:tc gridSpan="2">
                  <a:txBody>
                    <a:bodyPr/>
                    <a:lstStyle/>
                    <a:p>
                      <a:pPr algn="l" fontAlgn="b"/>
                      <a:r>
                        <a:rPr lang="en-US" sz="1000" b="1"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                                                     </a:t>
                      </a:r>
                      <a:r>
                        <a:rPr lang="mn-MN" sz="1000" b="1"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Нэршил</a:t>
                      </a:r>
                      <a:endParaRPr lang="mn-MN" sz="1000" b="1"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b">
                    <a:solidFill>
                      <a:schemeClr val="bg1">
                        <a:lumMod val="95000"/>
                      </a:schemeClr>
                    </a:solidFill>
                  </a:tcPr>
                </a:tc>
                <a:tc hMerge="1">
                  <a:txBody>
                    <a:bodyPr/>
                    <a:lstStyle/>
                    <a:p>
                      <a:endParaRPr lang="en-US"/>
                    </a:p>
                  </a:txBody>
                  <a:tcPr/>
                </a:tc>
                <a:tc>
                  <a:txBody>
                    <a:bodyPr/>
                    <a:lstStyle/>
                    <a:p>
                      <a:pPr algn="ctr" fontAlgn="b"/>
                      <a:r>
                        <a:rPr lang="en-US" sz="1000" b="1"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2020</a:t>
                      </a:r>
                      <a:endParaRPr lang="en-US" sz="1000" b="1"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b">
                    <a:solidFill>
                      <a:schemeClr val="bg1">
                        <a:lumMod val="95000"/>
                      </a:schemeClr>
                    </a:solidFill>
                  </a:tcPr>
                </a:tc>
                <a:tc>
                  <a:txBody>
                    <a:bodyPr/>
                    <a:lstStyle/>
                    <a:p>
                      <a:pPr algn="ctr" fontAlgn="b"/>
                      <a:r>
                        <a:rPr lang="en-US" sz="1000" b="1"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2021</a:t>
                      </a:r>
                      <a:endParaRPr lang="en-US" sz="1000" b="1"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b">
                    <a:solidFill>
                      <a:schemeClr val="bg1">
                        <a:lumMod val="95000"/>
                      </a:schemeClr>
                    </a:solidFill>
                  </a:tcPr>
                </a:tc>
                <a:tc>
                  <a:txBody>
                    <a:bodyPr/>
                    <a:lstStyle/>
                    <a:p>
                      <a:pPr algn="ctr" fontAlgn="b"/>
                      <a:r>
                        <a:rPr lang="en-US" sz="1000" b="1"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2022</a:t>
                      </a:r>
                      <a:endParaRPr lang="en-US" sz="1000" b="1"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b">
                    <a:solidFill>
                      <a:schemeClr val="bg1">
                        <a:lumMod val="95000"/>
                      </a:schemeClr>
                    </a:solidFill>
                  </a:tcPr>
                </a:tc>
                <a:extLst>
                  <a:ext uri="{0D108BD9-81ED-4DB2-BD59-A6C34878D82A}">
                    <a16:rowId xmlns:a16="http://schemas.microsoft.com/office/drawing/2014/main" val="2434187089"/>
                  </a:ext>
                </a:extLst>
              </a:tr>
              <a:tr h="295326">
                <a:tc rowSpan="5">
                  <a:txBody>
                    <a:bodyPr/>
                    <a:lstStyle/>
                    <a:p>
                      <a:pPr algn="ctr" fontAlgn="ctr"/>
                      <a:r>
                        <a:rPr lang="mn-MN" sz="1000" b="1"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Үзлэгийн хэлбэр</a:t>
                      </a:r>
                      <a:endParaRPr lang="mn-MN" sz="1000" b="1"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l" fontAlgn="ctr"/>
                      <a:r>
                        <a:rPr lang="mn-MN"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Урьдчилан сэргийлэх</a:t>
                      </a:r>
                      <a:endParaRPr lang="mn-MN"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261 919</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208 354</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217 524</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extLst>
                  <a:ext uri="{0D108BD9-81ED-4DB2-BD59-A6C34878D82A}">
                    <a16:rowId xmlns:a16="http://schemas.microsoft.com/office/drawing/2014/main" val="174460455"/>
                  </a:ext>
                </a:extLst>
              </a:tr>
              <a:tr h="295326">
                <a:tc vMerge="1">
                  <a:txBody>
                    <a:bodyPr/>
                    <a:lstStyle/>
                    <a:p>
                      <a:endParaRPr lang="en-US"/>
                    </a:p>
                  </a:txBody>
                  <a:tcPr/>
                </a:tc>
                <a:tc>
                  <a:txBody>
                    <a:bodyPr/>
                    <a:lstStyle/>
                    <a:p>
                      <a:pPr algn="l" fontAlgn="ctr"/>
                      <a:r>
                        <a:rPr lang="mn-MN"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Өвчний учир амбулаторит</a:t>
                      </a:r>
                      <a:endParaRPr lang="mn-MN"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211 305</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171 608</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300 786</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extLst>
                  <a:ext uri="{0D108BD9-81ED-4DB2-BD59-A6C34878D82A}">
                    <a16:rowId xmlns:a16="http://schemas.microsoft.com/office/drawing/2014/main" val="541431952"/>
                  </a:ext>
                </a:extLst>
              </a:tr>
              <a:tr h="295326">
                <a:tc vMerge="1">
                  <a:txBody>
                    <a:bodyPr/>
                    <a:lstStyle/>
                    <a:p>
                      <a:endParaRPr lang="en-US"/>
                    </a:p>
                  </a:txBody>
                  <a:tcPr/>
                </a:tc>
                <a:tc>
                  <a:txBody>
                    <a:bodyPr/>
                    <a:lstStyle/>
                    <a:p>
                      <a:pPr algn="l" fontAlgn="ctr"/>
                      <a:r>
                        <a:rPr lang="mn-MN"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Гэрийн идэвхитэй үзлэг</a:t>
                      </a:r>
                      <a:endParaRPr lang="mn-MN"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113 418</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82</a:t>
                      </a:r>
                      <a:r>
                        <a:rPr lang="en-US" sz="1000" b="0" i="0" u="none" strike="noStrike" baseline="0"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 987</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59 603</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extLst>
                  <a:ext uri="{0D108BD9-81ED-4DB2-BD59-A6C34878D82A}">
                    <a16:rowId xmlns:a16="http://schemas.microsoft.com/office/drawing/2014/main" val="3430473388"/>
                  </a:ext>
                </a:extLst>
              </a:tr>
              <a:tr h="295326">
                <a:tc vMerge="1">
                  <a:txBody>
                    <a:bodyPr/>
                    <a:lstStyle/>
                    <a:p>
                      <a:endParaRPr lang="en-US"/>
                    </a:p>
                  </a:txBody>
                  <a:tcPr/>
                </a:tc>
                <a:tc>
                  <a:txBody>
                    <a:bodyPr/>
                    <a:lstStyle/>
                    <a:p>
                      <a:pPr algn="l" fontAlgn="ctr"/>
                      <a:r>
                        <a:rPr lang="mn-MN"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Гэрийн дуудлагын үзлэг</a:t>
                      </a:r>
                      <a:endParaRPr lang="mn-MN"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1 834</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894</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1 346</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extLst>
                  <a:ext uri="{0D108BD9-81ED-4DB2-BD59-A6C34878D82A}">
                    <a16:rowId xmlns:a16="http://schemas.microsoft.com/office/drawing/2014/main" val="1026349467"/>
                  </a:ext>
                </a:extLst>
              </a:tr>
              <a:tr h="295326">
                <a:tc vMerge="1">
                  <a:txBody>
                    <a:bodyPr/>
                    <a:lstStyle/>
                    <a:p>
                      <a:endParaRPr lang="en-US"/>
                    </a:p>
                  </a:txBody>
                  <a:tcPr/>
                </a:tc>
                <a:tc>
                  <a:txBody>
                    <a:bodyPr/>
                    <a:lstStyle/>
                    <a:p>
                      <a:pPr algn="l" fontAlgn="ctr"/>
                      <a:r>
                        <a:rPr lang="mn-MN"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Өрхийн эмчийн үзлэг</a:t>
                      </a:r>
                      <a:endParaRPr lang="mn-MN"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429 733</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349 243</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358 651</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extLst>
                  <a:ext uri="{0D108BD9-81ED-4DB2-BD59-A6C34878D82A}">
                    <a16:rowId xmlns:a16="http://schemas.microsoft.com/office/drawing/2014/main" val="3316601244"/>
                  </a:ext>
                </a:extLst>
              </a:tr>
              <a:tr h="295326">
                <a:tc rowSpan="2">
                  <a:txBody>
                    <a:bodyPr/>
                    <a:lstStyle/>
                    <a:p>
                      <a:pPr algn="ctr" fontAlgn="ctr"/>
                      <a:r>
                        <a:rPr lang="mn-MN" sz="1000" b="1"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Шинээр бүртгэгдсэн</a:t>
                      </a:r>
                      <a:endParaRPr lang="mn-MN" sz="1000" b="1"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l" fontAlgn="ctr"/>
                      <a:r>
                        <a:rPr lang="mn-MN"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Хорт хавдар</a:t>
                      </a:r>
                      <a:endParaRPr lang="mn-MN"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101</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144</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34</a:t>
                      </a:r>
                    </a:p>
                  </a:txBody>
                  <a:tcPr marL="9265" marR="9265" marT="9265" marB="0" anchor="ctr">
                    <a:solidFill>
                      <a:schemeClr val="bg1">
                        <a:lumMod val="95000"/>
                      </a:schemeClr>
                    </a:solidFill>
                  </a:tcPr>
                </a:tc>
                <a:extLst>
                  <a:ext uri="{0D108BD9-81ED-4DB2-BD59-A6C34878D82A}">
                    <a16:rowId xmlns:a16="http://schemas.microsoft.com/office/drawing/2014/main" val="1707444459"/>
                  </a:ext>
                </a:extLst>
              </a:tr>
              <a:tr h="295326">
                <a:tc vMerge="1">
                  <a:txBody>
                    <a:bodyPr/>
                    <a:lstStyle/>
                    <a:p>
                      <a:endParaRPr lang="en-US"/>
                    </a:p>
                  </a:txBody>
                  <a:tcPr/>
                </a:tc>
                <a:tc>
                  <a:txBody>
                    <a:bodyPr/>
                    <a:lstStyle/>
                    <a:p>
                      <a:pPr algn="l" fontAlgn="ctr"/>
                      <a:r>
                        <a:rPr lang="mn-MN"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Осол гэмтэл</a:t>
                      </a:r>
                      <a:endParaRPr lang="mn-MN"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123</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200</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119</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extLst>
                  <a:ext uri="{0D108BD9-81ED-4DB2-BD59-A6C34878D82A}">
                    <a16:rowId xmlns:a16="http://schemas.microsoft.com/office/drawing/2014/main" val="2900402752"/>
                  </a:ext>
                </a:extLst>
              </a:tr>
              <a:tr h="295326">
                <a:tc rowSpan="2">
                  <a:txBody>
                    <a:bodyPr/>
                    <a:lstStyle/>
                    <a:p>
                      <a:pPr algn="ctr" fontAlgn="ctr"/>
                      <a:r>
                        <a:rPr lang="mn-MN" sz="1000" b="1"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Оношний төрөл</a:t>
                      </a:r>
                      <a:endParaRPr lang="mn-MN" sz="1000" b="1"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l" fontAlgn="ctr"/>
                      <a:r>
                        <a:rPr lang="mn-MN"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Тохирсон</a:t>
                      </a:r>
                      <a:endParaRPr lang="mn-MN"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29</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13</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15</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extLst>
                  <a:ext uri="{0D108BD9-81ED-4DB2-BD59-A6C34878D82A}">
                    <a16:rowId xmlns:a16="http://schemas.microsoft.com/office/drawing/2014/main" val="3357480316"/>
                  </a:ext>
                </a:extLst>
              </a:tr>
              <a:tr h="295326">
                <a:tc vMerge="1">
                  <a:txBody>
                    <a:bodyPr/>
                    <a:lstStyle/>
                    <a:p>
                      <a:endParaRPr lang="en-US"/>
                    </a:p>
                  </a:txBody>
                  <a:tcPr/>
                </a:tc>
                <a:tc>
                  <a:txBody>
                    <a:bodyPr/>
                    <a:lstStyle/>
                    <a:p>
                      <a:pPr algn="l" fontAlgn="ctr"/>
                      <a:r>
                        <a:rPr lang="mn-MN"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Зөрсөн</a:t>
                      </a:r>
                      <a:endParaRPr lang="mn-MN"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2</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0</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tc>
                  <a:txBody>
                    <a:bodyPr/>
                    <a:lstStyle/>
                    <a:p>
                      <a:pPr algn="ctr" fontAlgn="ctr"/>
                      <a:r>
                        <a:rPr lang="en-US" sz="1000" b="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rPr>
                        <a:t>3</a:t>
                      </a:r>
                      <a:endParaRPr lang="en-US" sz="1000" b="0" i="0" u="none" strike="noStrike" dirty="0">
                        <a:solidFill>
                          <a:schemeClr val="tx1"/>
                        </a:solidFill>
                        <a:effectLst/>
                        <a:latin typeface="Roboto Light" panose="02000000000000000000" pitchFamily="2" charset="0"/>
                        <a:ea typeface="Roboto Light" panose="02000000000000000000" pitchFamily="2" charset="0"/>
                        <a:cs typeface="Arial" panose="020B0604020202020204" pitchFamily="34" charset="0"/>
                      </a:endParaRPr>
                    </a:p>
                  </a:txBody>
                  <a:tcPr marL="9265" marR="9265" marT="9265" marB="0" anchor="ctr">
                    <a:solidFill>
                      <a:schemeClr val="bg1">
                        <a:lumMod val="95000"/>
                      </a:schemeClr>
                    </a:solidFill>
                  </a:tcPr>
                </a:tc>
                <a:extLst>
                  <a:ext uri="{0D108BD9-81ED-4DB2-BD59-A6C34878D82A}">
                    <a16:rowId xmlns:a16="http://schemas.microsoft.com/office/drawing/2014/main" val="2491041849"/>
                  </a:ext>
                </a:extLst>
              </a:tr>
            </a:tbl>
          </a:graphicData>
        </a:graphic>
      </p:graphicFrame>
      <p:sp>
        <p:nvSpPr>
          <p:cNvPr id="15" name="TextBox 14"/>
          <p:cNvSpPr txBox="1"/>
          <p:nvPr/>
        </p:nvSpPr>
        <p:spPr>
          <a:xfrm>
            <a:off x="576962" y="6120917"/>
            <a:ext cx="4893276" cy="276999"/>
          </a:xfrm>
          <a:prstGeom prst="rect">
            <a:avLst/>
          </a:prstGeom>
          <a:noFill/>
        </p:spPr>
        <p:txBody>
          <a:bodyPr wrap="square" rtlCol="0">
            <a:spAutoFit/>
          </a:bodyPr>
          <a:lstStyle/>
          <a:p>
            <a:r>
              <a:rPr lang="mn-MN" sz="1200" dirty="0">
                <a:latin typeface="Roboto Light" panose="02000000000000000000" pitchFamily="2" charset="0"/>
                <a:ea typeface="Roboto Light" panose="02000000000000000000" pitchFamily="2" charset="0"/>
                <a:cs typeface="Arial" panose="020B0604020202020204" pitchFamily="34" charset="0"/>
              </a:rPr>
              <a:t>Хүснэгт 1 Үзлэгийн тоо, төрөл</a:t>
            </a:r>
            <a:endParaRPr lang="en-US" sz="1200" dirty="0">
              <a:latin typeface="Roboto Light" panose="02000000000000000000" pitchFamily="2" charset="0"/>
              <a:ea typeface="Roboto Light" panose="02000000000000000000" pitchFamily="2" charset="0"/>
              <a:cs typeface="Arial" panose="020B0604020202020204" pitchFamily="34" charset="0"/>
            </a:endParaRPr>
          </a:p>
        </p:txBody>
      </p:sp>
      <p:sp>
        <p:nvSpPr>
          <p:cNvPr id="16" name="TextBox 15"/>
          <p:cNvSpPr txBox="1"/>
          <p:nvPr/>
        </p:nvSpPr>
        <p:spPr>
          <a:xfrm>
            <a:off x="593066" y="4936707"/>
            <a:ext cx="4877172" cy="307777"/>
          </a:xfrm>
          <a:prstGeom prst="rect">
            <a:avLst/>
          </a:prstGeom>
          <a:noFill/>
        </p:spPr>
        <p:txBody>
          <a:bodyPr wrap="square" rtlCol="0">
            <a:spAutoFit/>
          </a:bodyPr>
          <a:lstStyle/>
          <a:p>
            <a:r>
              <a:rPr lang="mn-MN" sz="1400" b="1" dirty="0">
                <a:latin typeface="Roboto Light" panose="02000000000000000000" pitchFamily="2" charset="0"/>
                <a:ea typeface="Roboto Light" panose="02000000000000000000" pitchFamily="2" charset="0"/>
                <a:cs typeface="Arial" panose="020B0604020202020204" pitchFamily="34" charset="0"/>
              </a:rPr>
              <a:t>ҮЗЛЭГ ОНОШИЛГОО</a:t>
            </a:r>
            <a:endParaRPr lang="en-US" sz="1400" b="1" dirty="0">
              <a:latin typeface="Roboto Light" panose="02000000000000000000" pitchFamily="2" charset="0"/>
              <a:ea typeface="Roboto Light" panose="02000000000000000000" pitchFamily="2" charset="0"/>
              <a:cs typeface="Arial" panose="020B0604020202020204" pitchFamily="34" charset="0"/>
            </a:endParaRPr>
          </a:p>
        </p:txBody>
      </p:sp>
      <p:pic>
        <p:nvPicPr>
          <p:cNvPr id="17" name="Picture 16"/>
          <p:cNvPicPr/>
          <p:nvPr/>
        </p:nvPicPr>
        <p:blipFill>
          <a:blip r:embed="rId2"/>
          <a:stretch>
            <a:fillRect/>
          </a:stretch>
        </p:blipFill>
        <p:spPr>
          <a:xfrm>
            <a:off x="511340" y="586365"/>
            <a:ext cx="1293495" cy="1170305"/>
          </a:xfrm>
          <a:prstGeom prst="rect">
            <a:avLst/>
          </a:prstGeom>
        </p:spPr>
      </p:pic>
      <p:graphicFrame>
        <p:nvGraphicFramePr>
          <p:cNvPr id="21" name="Chart 20"/>
          <p:cNvGraphicFramePr>
            <a:graphicFrameLocks/>
          </p:cNvGraphicFramePr>
          <p:nvPr>
            <p:extLst>
              <p:ext uri="{D42A27DB-BD31-4B8C-83A1-F6EECF244321}">
                <p14:modId xmlns:p14="http://schemas.microsoft.com/office/powerpoint/2010/main" val="3400655522"/>
              </p:ext>
            </p:extLst>
          </p:nvPr>
        </p:nvGraphicFramePr>
        <p:xfrm>
          <a:off x="724662" y="1486031"/>
          <a:ext cx="5572125" cy="3343275"/>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3983277" y="211297"/>
            <a:ext cx="3726493" cy="246221"/>
          </a:xfrm>
          <a:prstGeom prst="rect">
            <a:avLst/>
          </a:prstGeom>
          <a:noFill/>
        </p:spPr>
        <p:txBody>
          <a:bodyPr wrap="square" rtlCol="0">
            <a:spAutoFit/>
          </a:bodyPr>
          <a:lstStyle/>
          <a:p>
            <a:r>
              <a:rPr lang="mn-MN" sz="1000" i="1" dirty="0">
                <a:solidFill>
                  <a:schemeClr val="accent1"/>
                </a:solidFill>
                <a:latin typeface="Roboto Light" panose="02000000000000000000" pitchFamily="2" charset="0"/>
                <a:ea typeface="Roboto Light" panose="02000000000000000000" pitchFamily="2" charset="0"/>
              </a:rPr>
              <a:t>Эрүүл мэндийн салбарын танилцуулга – 2022 </a:t>
            </a:r>
            <a:endParaRPr lang="en-US" sz="1000" i="1" dirty="0">
              <a:solidFill>
                <a:schemeClr val="accent1"/>
              </a:solidFill>
              <a:latin typeface="Roboto Light" panose="02000000000000000000" pitchFamily="2" charset="0"/>
              <a:ea typeface="Roboto Light" panose="02000000000000000000" pitchFamily="2" charset="0"/>
            </a:endParaRPr>
          </a:p>
        </p:txBody>
      </p:sp>
      <p:sp>
        <p:nvSpPr>
          <p:cNvPr id="2" name="Slide Number Placeholder 1"/>
          <p:cNvSpPr>
            <a:spLocks noGrp="1"/>
          </p:cNvSpPr>
          <p:nvPr>
            <p:ph type="sldNum" sz="quarter" idx="12"/>
          </p:nvPr>
        </p:nvSpPr>
        <p:spPr/>
        <p:txBody>
          <a:bodyPr/>
          <a:lstStyle/>
          <a:p>
            <a:fld id="{4751D505-C816-4659-A261-B6531F0D8C8F}" type="slidenum">
              <a:rPr lang="en-US" smtClean="0"/>
              <a:t>8</a:t>
            </a:fld>
            <a:endParaRPr lang="en-US"/>
          </a:p>
        </p:txBody>
      </p:sp>
    </p:spTree>
    <p:extLst>
      <p:ext uri="{BB962C8B-B14F-4D97-AF65-F5344CB8AC3E}">
        <p14:creationId xmlns:p14="http://schemas.microsoft.com/office/powerpoint/2010/main" val="3253420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35408917"/>
              </p:ext>
            </p:extLst>
          </p:nvPr>
        </p:nvGraphicFramePr>
        <p:xfrm>
          <a:off x="572905" y="2371272"/>
          <a:ext cx="6173885" cy="2485296"/>
        </p:xfrm>
        <a:graphic>
          <a:graphicData uri="http://schemas.openxmlformats.org/drawingml/2006/table">
            <a:tbl>
              <a:tblPr>
                <a:tableStyleId>{5C22544A-7EE6-4342-B048-85BDC9FD1C3A}</a:tableStyleId>
              </a:tblPr>
              <a:tblGrid>
                <a:gridCol w="1353181">
                  <a:extLst>
                    <a:ext uri="{9D8B030D-6E8A-4147-A177-3AD203B41FA5}">
                      <a16:colId xmlns:a16="http://schemas.microsoft.com/office/drawing/2014/main" val="3767582040"/>
                    </a:ext>
                  </a:extLst>
                </a:gridCol>
                <a:gridCol w="1893152">
                  <a:extLst>
                    <a:ext uri="{9D8B030D-6E8A-4147-A177-3AD203B41FA5}">
                      <a16:colId xmlns:a16="http://schemas.microsoft.com/office/drawing/2014/main" val="3855420593"/>
                    </a:ext>
                  </a:extLst>
                </a:gridCol>
                <a:gridCol w="981362">
                  <a:extLst>
                    <a:ext uri="{9D8B030D-6E8A-4147-A177-3AD203B41FA5}">
                      <a16:colId xmlns:a16="http://schemas.microsoft.com/office/drawing/2014/main" val="1159657806"/>
                    </a:ext>
                  </a:extLst>
                </a:gridCol>
                <a:gridCol w="971550">
                  <a:extLst>
                    <a:ext uri="{9D8B030D-6E8A-4147-A177-3AD203B41FA5}">
                      <a16:colId xmlns:a16="http://schemas.microsoft.com/office/drawing/2014/main" val="3982027335"/>
                    </a:ext>
                  </a:extLst>
                </a:gridCol>
                <a:gridCol w="974640">
                  <a:extLst>
                    <a:ext uri="{9D8B030D-6E8A-4147-A177-3AD203B41FA5}">
                      <a16:colId xmlns:a16="http://schemas.microsoft.com/office/drawing/2014/main" val="2172825950"/>
                    </a:ext>
                  </a:extLst>
                </a:gridCol>
              </a:tblGrid>
              <a:tr h="276144">
                <a:tc gridSpan="2">
                  <a:txBody>
                    <a:bodyPr/>
                    <a:lstStyle/>
                    <a:p>
                      <a:pPr algn="ctr" fontAlgn="b"/>
                      <a:r>
                        <a:rPr lang="mn-MN" sz="1000" u="none" strike="noStrike" dirty="0">
                          <a:solidFill>
                            <a:schemeClr val="tx1"/>
                          </a:solidFill>
                          <a:effectLst/>
                          <a:latin typeface="Roboto "/>
                          <a:cs typeface="Arial" panose="020B0604020202020204" pitchFamily="34" charset="0"/>
                        </a:rPr>
                        <a:t>Төрөлт, эндэгдэлийн тоо</a:t>
                      </a:r>
                      <a:endParaRPr lang="mn-MN"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hMerge="1">
                  <a:txBody>
                    <a:bodyPr/>
                    <a:lstStyle/>
                    <a:p>
                      <a:endParaRPr lang="en-US"/>
                    </a:p>
                  </a:txBody>
                  <a:tcPr/>
                </a:tc>
                <a:tc>
                  <a:txBody>
                    <a:bodyPr/>
                    <a:lstStyle/>
                    <a:p>
                      <a:pPr algn="ctr" fontAlgn="b"/>
                      <a:r>
                        <a:rPr lang="en-US" sz="1000" u="none" strike="noStrike" dirty="0">
                          <a:solidFill>
                            <a:schemeClr val="tx1"/>
                          </a:solidFill>
                          <a:effectLst/>
                          <a:latin typeface="Roboto "/>
                          <a:cs typeface="Arial" panose="020B0604020202020204" pitchFamily="34" charset="0"/>
                        </a:rPr>
                        <a:t>2020</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2021</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2022</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extLst>
                  <a:ext uri="{0D108BD9-81ED-4DB2-BD59-A6C34878D82A}">
                    <a16:rowId xmlns:a16="http://schemas.microsoft.com/office/drawing/2014/main" val="1102356111"/>
                  </a:ext>
                </a:extLst>
              </a:tr>
              <a:tr h="276144">
                <a:tc rowSpan="5">
                  <a:txBody>
                    <a:bodyPr/>
                    <a:lstStyle/>
                    <a:p>
                      <a:pPr algn="ctr" fontAlgn="ctr"/>
                      <a:r>
                        <a:rPr lang="mn-MN" sz="1000" u="none" strike="noStrike" dirty="0">
                          <a:solidFill>
                            <a:schemeClr val="tx1"/>
                          </a:solidFill>
                          <a:effectLst/>
                          <a:latin typeface="Roboto "/>
                          <a:cs typeface="Arial" panose="020B0604020202020204" pitchFamily="34" charset="0"/>
                        </a:rPr>
                        <a:t>Төрөлтийн төрөл</a:t>
                      </a:r>
                      <a:endParaRPr lang="mn-MN" sz="1000" b="0" i="0" u="none" strike="noStrike" dirty="0">
                        <a:solidFill>
                          <a:schemeClr val="tx1"/>
                        </a:solidFill>
                        <a:effectLst/>
                        <a:latin typeface="Roboto "/>
                        <a:cs typeface="Arial" panose="020B0604020202020204" pitchFamily="34" charset="0"/>
                      </a:endParaRPr>
                    </a:p>
                  </a:txBody>
                  <a:tcPr marL="9495" marR="9495" marT="9495" marB="0" anchor="ctr">
                    <a:solidFill>
                      <a:schemeClr val="bg1">
                        <a:lumMod val="95000"/>
                      </a:schemeClr>
                    </a:solidFill>
                  </a:tcPr>
                </a:tc>
                <a:tc>
                  <a:txBody>
                    <a:bodyPr/>
                    <a:lstStyle/>
                    <a:p>
                      <a:pPr algn="l" fontAlgn="b"/>
                      <a:r>
                        <a:rPr lang="mn-MN" sz="1000" u="none" strike="noStrike" dirty="0">
                          <a:solidFill>
                            <a:schemeClr val="tx1"/>
                          </a:solidFill>
                          <a:effectLst/>
                          <a:latin typeface="Roboto "/>
                          <a:cs typeface="Arial" panose="020B0604020202020204" pitchFamily="34" charset="0"/>
                        </a:rPr>
                        <a:t>Төрсөн эх</a:t>
                      </a:r>
                      <a:endParaRPr lang="mn-MN"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3 356</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3 017</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2 577</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extLst>
                  <a:ext uri="{0D108BD9-81ED-4DB2-BD59-A6C34878D82A}">
                    <a16:rowId xmlns:a16="http://schemas.microsoft.com/office/drawing/2014/main" val="4197567479"/>
                  </a:ext>
                </a:extLst>
              </a:tr>
              <a:tr h="276144">
                <a:tc vMerge="1">
                  <a:txBody>
                    <a:bodyPr/>
                    <a:lstStyle/>
                    <a:p>
                      <a:endParaRPr lang="en-US"/>
                    </a:p>
                  </a:txBody>
                  <a:tcPr/>
                </a:tc>
                <a:tc>
                  <a:txBody>
                    <a:bodyPr/>
                    <a:lstStyle/>
                    <a:p>
                      <a:pPr algn="l" fontAlgn="b"/>
                      <a:r>
                        <a:rPr lang="mn-MN" sz="1000" u="none" strike="noStrike">
                          <a:solidFill>
                            <a:schemeClr val="tx1"/>
                          </a:solidFill>
                          <a:effectLst/>
                          <a:latin typeface="Roboto "/>
                          <a:cs typeface="Arial" panose="020B0604020202020204" pitchFamily="34" charset="0"/>
                        </a:rPr>
                        <a:t>Амьд төрсөн нярай</a:t>
                      </a:r>
                      <a:endParaRPr lang="mn-MN" sz="1000" b="0" i="0" u="none" strike="noStrike">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3 372</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3 049</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2 602</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extLst>
                  <a:ext uri="{0D108BD9-81ED-4DB2-BD59-A6C34878D82A}">
                    <a16:rowId xmlns:a16="http://schemas.microsoft.com/office/drawing/2014/main" val="4208001461"/>
                  </a:ext>
                </a:extLst>
              </a:tr>
              <a:tr h="276144">
                <a:tc vMerge="1">
                  <a:txBody>
                    <a:bodyPr/>
                    <a:lstStyle/>
                    <a:p>
                      <a:endParaRPr lang="en-US"/>
                    </a:p>
                  </a:txBody>
                  <a:tcPr/>
                </a:tc>
                <a:tc>
                  <a:txBody>
                    <a:bodyPr/>
                    <a:lstStyle/>
                    <a:p>
                      <a:pPr algn="l" fontAlgn="b"/>
                      <a:r>
                        <a:rPr lang="mn-MN" sz="1000" u="none" strike="noStrike" dirty="0">
                          <a:solidFill>
                            <a:schemeClr val="tx1"/>
                          </a:solidFill>
                          <a:effectLst/>
                          <a:latin typeface="Roboto "/>
                          <a:cs typeface="Arial" panose="020B0604020202020204" pitchFamily="34" charset="0"/>
                        </a:rPr>
                        <a:t>Амьгүй төрөлт</a:t>
                      </a:r>
                      <a:endParaRPr lang="mn-MN"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20</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16</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11</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extLst>
                  <a:ext uri="{0D108BD9-81ED-4DB2-BD59-A6C34878D82A}">
                    <a16:rowId xmlns:a16="http://schemas.microsoft.com/office/drawing/2014/main" val="3962673890"/>
                  </a:ext>
                </a:extLst>
              </a:tr>
              <a:tr h="276144">
                <a:tc vMerge="1">
                  <a:txBody>
                    <a:bodyPr/>
                    <a:lstStyle/>
                    <a:p>
                      <a:endParaRPr lang="en-US"/>
                    </a:p>
                  </a:txBody>
                  <a:tcPr/>
                </a:tc>
                <a:tc>
                  <a:txBody>
                    <a:bodyPr/>
                    <a:lstStyle/>
                    <a:p>
                      <a:pPr algn="l" fontAlgn="b"/>
                      <a:r>
                        <a:rPr lang="mn-MN" sz="1000" u="none" strike="noStrike">
                          <a:solidFill>
                            <a:schemeClr val="tx1"/>
                          </a:solidFill>
                          <a:effectLst/>
                          <a:latin typeface="Roboto "/>
                          <a:cs typeface="Arial" panose="020B0604020202020204" pitchFamily="34" charset="0"/>
                        </a:rPr>
                        <a:t>Гэрийн төрөлт</a:t>
                      </a:r>
                      <a:endParaRPr lang="mn-MN" sz="1000" b="0" i="0" u="none" strike="noStrike">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10</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5</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9</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extLst>
                  <a:ext uri="{0D108BD9-81ED-4DB2-BD59-A6C34878D82A}">
                    <a16:rowId xmlns:a16="http://schemas.microsoft.com/office/drawing/2014/main" val="2051725225"/>
                  </a:ext>
                </a:extLst>
              </a:tr>
              <a:tr h="276144">
                <a:tc vMerge="1">
                  <a:txBody>
                    <a:bodyPr/>
                    <a:lstStyle/>
                    <a:p>
                      <a:endParaRPr lang="en-US"/>
                    </a:p>
                  </a:txBody>
                  <a:tcPr/>
                </a:tc>
                <a:tc>
                  <a:txBody>
                    <a:bodyPr/>
                    <a:lstStyle/>
                    <a:p>
                      <a:pPr algn="l" fontAlgn="b"/>
                      <a:r>
                        <a:rPr lang="mn-MN" sz="1000" u="none" strike="noStrike" dirty="0">
                          <a:solidFill>
                            <a:schemeClr val="tx1"/>
                          </a:solidFill>
                          <a:effectLst/>
                          <a:latin typeface="Roboto "/>
                          <a:cs typeface="Arial" panose="020B0604020202020204" pitchFamily="34" charset="0"/>
                        </a:rPr>
                        <a:t>Хяналтгүй төрөлт</a:t>
                      </a:r>
                      <a:endParaRPr lang="mn-MN"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26</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11</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2</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extLst>
                  <a:ext uri="{0D108BD9-81ED-4DB2-BD59-A6C34878D82A}">
                    <a16:rowId xmlns:a16="http://schemas.microsoft.com/office/drawing/2014/main" val="3819727563"/>
                  </a:ext>
                </a:extLst>
              </a:tr>
              <a:tr h="276144">
                <a:tc rowSpan="3">
                  <a:txBody>
                    <a:bodyPr/>
                    <a:lstStyle/>
                    <a:p>
                      <a:pPr algn="ctr" fontAlgn="ctr"/>
                      <a:r>
                        <a:rPr lang="mn-MN" sz="1000" u="none" strike="noStrike" dirty="0">
                          <a:solidFill>
                            <a:schemeClr val="tx1"/>
                          </a:solidFill>
                          <a:effectLst/>
                          <a:latin typeface="Roboto "/>
                          <a:cs typeface="Arial" panose="020B0604020202020204" pitchFamily="34" charset="0"/>
                        </a:rPr>
                        <a:t>Эндэгдэлийн төрөл</a:t>
                      </a:r>
                      <a:endParaRPr lang="mn-MN" sz="1000" b="0" i="0" u="none" strike="noStrike" dirty="0">
                        <a:solidFill>
                          <a:schemeClr val="tx1"/>
                        </a:solidFill>
                        <a:effectLst/>
                        <a:latin typeface="Roboto "/>
                        <a:cs typeface="Arial" panose="020B0604020202020204" pitchFamily="34" charset="0"/>
                      </a:endParaRPr>
                    </a:p>
                  </a:txBody>
                  <a:tcPr marL="9495" marR="9495" marT="9495" marB="0" anchor="ctr">
                    <a:solidFill>
                      <a:schemeClr val="bg1">
                        <a:lumMod val="95000"/>
                      </a:schemeClr>
                    </a:solidFill>
                  </a:tcPr>
                </a:tc>
                <a:tc>
                  <a:txBody>
                    <a:bodyPr/>
                    <a:lstStyle/>
                    <a:p>
                      <a:pPr algn="l" fontAlgn="b"/>
                      <a:r>
                        <a:rPr lang="mn-MN" sz="1000" u="none" strike="noStrike" dirty="0">
                          <a:solidFill>
                            <a:schemeClr val="tx1"/>
                          </a:solidFill>
                          <a:effectLst/>
                          <a:latin typeface="Roboto "/>
                          <a:cs typeface="Arial" panose="020B0604020202020204" pitchFamily="34" charset="0"/>
                        </a:rPr>
                        <a:t>0-1 насны эндэгдэл</a:t>
                      </a:r>
                      <a:endParaRPr lang="mn-MN"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32</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b="0" i="0" u="none" strike="noStrike" dirty="0">
                          <a:solidFill>
                            <a:schemeClr val="tx1"/>
                          </a:solidFill>
                          <a:effectLst/>
                          <a:latin typeface="Roboto "/>
                          <a:cs typeface="Arial" panose="020B0604020202020204" pitchFamily="34" charset="0"/>
                        </a:rPr>
                        <a:t>30</a:t>
                      </a: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30</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extLst>
                  <a:ext uri="{0D108BD9-81ED-4DB2-BD59-A6C34878D82A}">
                    <a16:rowId xmlns:a16="http://schemas.microsoft.com/office/drawing/2014/main" val="4248482545"/>
                  </a:ext>
                </a:extLst>
              </a:tr>
              <a:tr h="276144">
                <a:tc vMerge="1">
                  <a:txBody>
                    <a:bodyPr/>
                    <a:lstStyle/>
                    <a:p>
                      <a:endParaRPr lang="en-US"/>
                    </a:p>
                  </a:txBody>
                  <a:tcPr/>
                </a:tc>
                <a:tc>
                  <a:txBody>
                    <a:bodyPr/>
                    <a:lstStyle/>
                    <a:p>
                      <a:pPr algn="l" fontAlgn="b"/>
                      <a:r>
                        <a:rPr lang="mn-MN" sz="1000" u="none" strike="noStrike" dirty="0">
                          <a:solidFill>
                            <a:schemeClr val="tx1"/>
                          </a:solidFill>
                          <a:effectLst/>
                          <a:latin typeface="Roboto "/>
                          <a:cs typeface="Arial" panose="020B0604020202020204" pitchFamily="34" charset="0"/>
                        </a:rPr>
                        <a:t>1-5 насны эндэгдэл</a:t>
                      </a:r>
                      <a:endParaRPr lang="mn-MN"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2</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4</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3</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extLst>
                  <a:ext uri="{0D108BD9-81ED-4DB2-BD59-A6C34878D82A}">
                    <a16:rowId xmlns:a16="http://schemas.microsoft.com/office/drawing/2014/main" val="862667964"/>
                  </a:ext>
                </a:extLst>
              </a:tr>
              <a:tr h="276144">
                <a:tc vMerge="1">
                  <a:txBody>
                    <a:bodyPr/>
                    <a:lstStyle/>
                    <a:p>
                      <a:endParaRPr lang="en-US"/>
                    </a:p>
                  </a:txBody>
                  <a:tcPr/>
                </a:tc>
                <a:tc>
                  <a:txBody>
                    <a:bodyPr/>
                    <a:lstStyle/>
                    <a:p>
                      <a:pPr algn="l" fontAlgn="b"/>
                      <a:r>
                        <a:rPr lang="mn-MN" sz="1000" u="none" strike="noStrike">
                          <a:solidFill>
                            <a:schemeClr val="tx1"/>
                          </a:solidFill>
                          <a:effectLst/>
                          <a:latin typeface="Roboto "/>
                          <a:cs typeface="Arial" panose="020B0604020202020204" pitchFamily="34" charset="0"/>
                        </a:rPr>
                        <a:t>Эхийн эндэгдэл</a:t>
                      </a:r>
                      <a:endParaRPr lang="mn-MN" sz="1000" b="0" i="0" u="none" strike="noStrike">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0</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3</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tc>
                  <a:txBody>
                    <a:bodyPr/>
                    <a:lstStyle/>
                    <a:p>
                      <a:pPr algn="ctr" fontAlgn="b"/>
                      <a:r>
                        <a:rPr lang="en-US" sz="1000" u="none" strike="noStrike" dirty="0">
                          <a:solidFill>
                            <a:schemeClr val="tx1"/>
                          </a:solidFill>
                          <a:effectLst/>
                          <a:latin typeface="Roboto "/>
                          <a:cs typeface="Arial" panose="020B0604020202020204" pitchFamily="34" charset="0"/>
                        </a:rPr>
                        <a:t>0</a:t>
                      </a:r>
                      <a:endParaRPr lang="en-US" sz="1000" b="0" i="0" u="none" strike="noStrike" dirty="0">
                        <a:solidFill>
                          <a:schemeClr val="tx1"/>
                        </a:solidFill>
                        <a:effectLst/>
                        <a:latin typeface="Roboto "/>
                        <a:cs typeface="Arial" panose="020B0604020202020204" pitchFamily="34" charset="0"/>
                      </a:endParaRPr>
                    </a:p>
                  </a:txBody>
                  <a:tcPr marL="9495" marR="9495" marT="9495" marB="0" anchor="b">
                    <a:solidFill>
                      <a:schemeClr val="bg1">
                        <a:lumMod val="95000"/>
                      </a:schemeClr>
                    </a:solidFill>
                  </a:tcPr>
                </a:tc>
                <a:extLst>
                  <a:ext uri="{0D108BD9-81ED-4DB2-BD59-A6C34878D82A}">
                    <a16:rowId xmlns:a16="http://schemas.microsoft.com/office/drawing/2014/main" val="3904971470"/>
                  </a:ext>
                </a:extLst>
              </a:tr>
            </a:tbl>
          </a:graphicData>
        </a:graphic>
      </p:graphicFrame>
      <p:sp>
        <p:nvSpPr>
          <p:cNvPr id="5" name="TextBox 4"/>
          <p:cNvSpPr txBox="1"/>
          <p:nvPr/>
        </p:nvSpPr>
        <p:spPr>
          <a:xfrm>
            <a:off x="529657" y="2140440"/>
            <a:ext cx="4893276" cy="276999"/>
          </a:xfrm>
          <a:prstGeom prst="rect">
            <a:avLst/>
          </a:prstGeom>
          <a:noFill/>
        </p:spPr>
        <p:txBody>
          <a:bodyPr wrap="square" rtlCol="0">
            <a:spAutoFit/>
          </a:bodyPr>
          <a:lstStyle/>
          <a:p>
            <a:r>
              <a:rPr lang="mn-MN" sz="1200" dirty="0">
                <a:latin typeface="Roboto Light" panose="02000000000000000000" pitchFamily="2" charset="0"/>
                <a:ea typeface="Roboto Light" panose="02000000000000000000" pitchFamily="2" charset="0"/>
                <a:cs typeface="Arial" panose="020B0604020202020204" pitchFamily="34" charset="0"/>
              </a:rPr>
              <a:t>Хүснэгт </a:t>
            </a:r>
            <a:r>
              <a:rPr lang="en-US" sz="1200" dirty="0">
                <a:latin typeface="Roboto Light" panose="02000000000000000000" pitchFamily="2" charset="0"/>
                <a:ea typeface="Roboto Light" panose="02000000000000000000" pitchFamily="2" charset="0"/>
                <a:cs typeface="Arial" panose="020B0604020202020204" pitchFamily="34" charset="0"/>
              </a:rPr>
              <a:t>2</a:t>
            </a:r>
            <a:r>
              <a:rPr lang="mn-MN" sz="1200" dirty="0">
                <a:latin typeface="Roboto Light" panose="02000000000000000000" pitchFamily="2" charset="0"/>
                <a:ea typeface="Roboto Light" panose="02000000000000000000" pitchFamily="2" charset="0"/>
                <a:cs typeface="Arial" panose="020B0604020202020204" pitchFamily="34" charset="0"/>
              </a:rPr>
              <a:t> Төрөлт, эндэгдэлийн тоо</a:t>
            </a:r>
          </a:p>
        </p:txBody>
      </p:sp>
      <p:sp>
        <p:nvSpPr>
          <p:cNvPr id="6" name="TextBox 5"/>
          <p:cNvSpPr txBox="1"/>
          <p:nvPr/>
        </p:nvSpPr>
        <p:spPr>
          <a:xfrm>
            <a:off x="676531" y="699551"/>
            <a:ext cx="5921979" cy="646331"/>
          </a:xfrm>
          <a:prstGeom prst="rect">
            <a:avLst/>
          </a:prstGeom>
          <a:noFill/>
        </p:spPr>
        <p:txBody>
          <a:bodyPr wrap="square" rtlCol="0">
            <a:spAutoFit/>
          </a:bodyPr>
          <a:lstStyle/>
          <a:p>
            <a:r>
              <a:rPr lang="mn-MN" sz="1200" dirty="0">
                <a:latin typeface="Roboto Light" panose="02000000000000000000" pitchFamily="2" charset="0"/>
                <a:ea typeface="Roboto Light" panose="02000000000000000000" pitchFamily="2" charset="0"/>
                <a:cs typeface="Arial" panose="020B0604020202020204" pitchFamily="34" charset="0"/>
              </a:rPr>
              <a:t>Дүүргийн хэмжээнд төрөлтийн тоо 3017 байгаа нь 2019 онтой харьцуулахад 14,4 хувь харин 2020 онтой харьцуулахад </a:t>
            </a:r>
            <a:r>
              <a:rPr lang="en-US" sz="1200" dirty="0">
                <a:latin typeface="Roboto Light" panose="02000000000000000000" pitchFamily="2" charset="0"/>
                <a:ea typeface="Roboto Light" panose="02000000000000000000" pitchFamily="2" charset="0"/>
                <a:cs typeface="Arial" panose="020B0604020202020204" pitchFamily="34" charset="0"/>
              </a:rPr>
              <a:t>10.1</a:t>
            </a:r>
            <a:r>
              <a:rPr lang="mn-MN" sz="1200" dirty="0">
                <a:latin typeface="Roboto Light" panose="02000000000000000000" pitchFamily="2" charset="0"/>
                <a:ea typeface="Roboto Light" panose="02000000000000000000" pitchFamily="2" charset="0"/>
                <a:cs typeface="Arial" panose="020B0604020202020204" pitchFamily="34" charset="0"/>
              </a:rPr>
              <a:t> хувиар буурсан ч амьгүй төрөлтийн тоо 2019, 2020 оныхоос их байна. </a:t>
            </a:r>
            <a:endParaRPr lang="en-US" sz="1200" dirty="0">
              <a:latin typeface="Roboto Light" panose="02000000000000000000" pitchFamily="2" charset="0"/>
              <a:ea typeface="Roboto Light" panose="02000000000000000000" pitchFamily="2" charset="0"/>
              <a:cs typeface="Arial" panose="020B0604020202020204" pitchFamily="34" charset="0"/>
            </a:endParaRPr>
          </a:p>
        </p:txBody>
      </p:sp>
      <p:sp>
        <p:nvSpPr>
          <p:cNvPr id="11" name="TextBox 10"/>
          <p:cNvSpPr txBox="1"/>
          <p:nvPr/>
        </p:nvSpPr>
        <p:spPr>
          <a:xfrm>
            <a:off x="331949" y="5245356"/>
            <a:ext cx="4893276" cy="276999"/>
          </a:xfrm>
          <a:prstGeom prst="rect">
            <a:avLst/>
          </a:prstGeom>
          <a:noFill/>
        </p:spPr>
        <p:txBody>
          <a:bodyPr wrap="square" rtlCol="0">
            <a:spAutoFit/>
          </a:bodyPr>
          <a:lstStyle/>
          <a:p>
            <a:r>
              <a:rPr lang="mn-MN" sz="1200" dirty="0">
                <a:latin typeface="Roboto Light" panose="02000000000000000000" pitchFamily="2" charset="0"/>
                <a:ea typeface="Roboto Light" panose="02000000000000000000" pitchFamily="2" charset="0"/>
                <a:cs typeface="Arial" panose="020B0604020202020204" pitchFamily="34" charset="0"/>
              </a:rPr>
              <a:t>График 2 Нийслэл, дүүргийн төрөлтийн харьцуулалт</a:t>
            </a:r>
          </a:p>
        </p:txBody>
      </p:sp>
      <p:sp>
        <p:nvSpPr>
          <p:cNvPr id="14" name="Rectangle 13"/>
          <p:cNvSpPr/>
          <p:nvPr/>
        </p:nvSpPr>
        <p:spPr>
          <a:xfrm>
            <a:off x="676531" y="1332527"/>
            <a:ext cx="5866371" cy="646331"/>
          </a:xfrm>
          <a:prstGeom prst="rect">
            <a:avLst/>
          </a:prstGeom>
        </p:spPr>
        <p:txBody>
          <a:bodyPr wrap="square">
            <a:spAutoFit/>
          </a:bodyPr>
          <a:lstStyle/>
          <a:p>
            <a:r>
              <a:rPr lang="mn-MN" sz="1200" dirty="0">
                <a:latin typeface="Roboto Light" panose="02000000000000000000" pitchFamily="2" charset="0"/>
                <a:ea typeface="Roboto Light" panose="02000000000000000000" pitchFamily="2" charset="0"/>
                <a:cs typeface="Arial" panose="020B0604020202020204" pitchFamily="34" charset="0"/>
              </a:rPr>
              <a:t>Мөн </a:t>
            </a:r>
            <a:r>
              <a:rPr lang="en-US" sz="1200" dirty="0">
                <a:latin typeface="Roboto Light" panose="02000000000000000000" pitchFamily="2" charset="0"/>
                <a:ea typeface="Roboto Light" panose="02000000000000000000" pitchFamily="2" charset="0"/>
                <a:cs typeface="Arial" panose="020B0604020202020204" pitchFamily="34" charset="0"/>
              </a:rPr>
              <a:t>0</a:t>
            </a:r>
            <a:r>
              <a:rPr lang="mn-MN" sz="1200" dirty="0">
                <a:latin typeface="Roboto Light" panose="02000000000000000000" pitchFamily="2" charset="0"/>
                <a:ea typeface="Roboto Light" panose="02000000000000000000" pitchFamily="2" charset="0"/>
                <a:cs typeface="Arial" panose="020B0604020202020204" pitchFamily="34" charset="0"/>
              </a:rPr>
              <a:t>-1 насны хүүхдийн эндэгдэл өмнөх онтой харьцуулахад 6,2 хувиар буурч, харин 1-5 насны хүүхдийн эндэгдэл 2 дахин нэмэгдэж 4 болсон байна. Мөн гэр болон хяналтгүй төрөлтийн тоо эрс багассан байна.</a:t>
            </a:r>
            <a:endParaRPr lang="en-US" sz="1200" dirty="0">
              <a:latin typeface="Roboto Light" panose="02000000000000000000" pitchFamily="2" charset="0"/>
              <a:ea typeface="Roboto Light" panose="02000000000000000000" pitchFamily="2" charset="0"/>
              <a:cs typeface="Arial" panose="020B0604020202020204" pitchFamily="34" charset="0"/>
            </a:endParaRPr>
          </a:p>
        </p:txBody>
      </p:sp>
      <p:sp>
        <p:nvSpPr>
          <p:cNvPr id="15" name="TextBox 14"/>
          <p:cNvSpPr txBox="1"/>
          <p:nvPr/>
        </p:nvSpPr>
        <p:spPr>
          <a:xfrm>
            <a:off x="676531" y="326443"/>
            <a:ext cx="5711912" cy="307777"/>
          </a:xfrm>
          <a:prstGeom prst="rect">
            <a:avLst/>
          </a:prstGeom>
          <a:noFill/>
        </p:spPr>
        <p:txBody>
          <a:bodyPr wrap="square" rtlCol="0">
            <a:spAutoFit/>
          </a:bodyPr>
          <a:lstStyle/>
          <a:p>
            <a:r>
              <a:rPr lang="mn-MN" sz="1400" b="1" dirty="0">
                <a:latin typeface="Roboto Light" panose="02000000000000000000" pitchFamily="2" charset="0"/>
                <a:ea typeface="Roboto Light" panose="02000000000000000000" pitchFamily="2" charset="0"/>
                <a:cs typeface="Arial" panose="020B0604020202020204" pitchFamily="34" charset="0"/>
              </a:rPr>
              <a:t>ТӨРӨЛТ, ЭНДЭГДЭЛ</a:t>
            </a:r>
            <a:endParaRPr lang="en-US" sz="1400" b="1" dirty="0">
              <a:latin typeface="Roboto Light" panose="02000000000000000000" pitchFamily="2" charset="0"/>
              <a:ea typeface="Roboto Light" panose="02000000000000000000" pitchFamily="2" charset="0"/>
              <a:cs typeface="Arial" panose="020B0604020202020204" pitchFamily="34" charset="0"/>
            </a:endParaRPr>
          </a:p>
        </p:txBody>
      </p:sp>
      <p:graphicFrame>
        <p:nvGraphicFramePr>
          <p:cNvPr id="9" name="Chart 8"/>
          <p:cNvGraphicFramePr>
            <a:graphicFrameLocks/>
          </p:cNvGraphicFramePr>
          <p:nvPr>
            <p:extLst>
              <p:ext uri="{D42A27DB-BD31-4B8C-83A1-F6EECF244321}">
                <p14:modId xmlns:p14="http://schemas.microsoft.com/office/powerpoint/2010/main" val="2964455546"/>
              </p:ext>
            </p:extLst>
          </p:nvPr>
        </p:nvGraphicFramePr>
        <p:xfrm>
          <a:off x="-1" y="5470608"/>
          <a:ext cx="6388443" cy="3833066"/>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3983277" y="223823"/>
            <a:ext cx="3726493" cy="246221"/>
          </a:xfrm>
          <a:prstGeom prst="rect">
            <a:avLst/>
          </a:prstGeom>
          <a:noFill/>
        </p:spPr>
        <p:txBody>
          <a:bodyPr wrap="square" rtlCol="0">
            <a:spAutoFit/>
          </a:bodyPr>
          <a:lstStyle/>
          <a:p>
            <a:r>
              <a:rPr lang="mn-MN" sz="1000" i="1" dirty="0">
                <a:solidFill>
                  <a:schemeClr val="accent1"/>
                </a:solidFill>
                <a:latin typeface="Roboto Light" panose="02000000000000000000" pitchFamily="2" charset="0"/>
                <a:ea typeface="Roboto Light" panose="02000000000000000000" pitchFamily="2" charset="0"/>
              </a:rPr>
              <a:t>Эрүүл мэндийн салбарын танилцуулга – 2022 </a:t>
            </a:r>
            <a:endParaRPr lang="en-US" sz="1000" i="1" dirty="0">
              <a:solidFill>
                <a:schemeClr val="accent1"/>
              </a:solidFill>
              <a:latin typeface="Roboto Light" panose="02000000000000000000" pitchFamily="2" charset="0"/>
              <a:ea typeface="Roboto Light" panose="02000000000000000000" pitchFamily="2" charset="0"/>
            </a:endParaRPr>
          </a:p>
        </p:txBody>
      </p:sp>
      <p:sp>
        <p:nvSpPr>
          <p:cNvPr id="2" name="Slide Number Placeholder 1"/>
          <p:cNvSpPr>
            <a:spLocks noGrp="1"/>
          </p:cNvSpPr>
          <p:nvPr>
            <p:ph type="sldNum" sz="quarter" idx="12"/>
          </p:nvPr>
        </p:nvSpPr>
        <p:spPr/>
        <p:txBody>
          <a:bodyPr/>
          <a:lstStyle/>
          <a:p>
            <a:fld id="{4751D505-C816-4659-A261-B6531F0D8C8F}" type="slidenum">
              <a:rPr lang="en-US" smtClean="0"/>
              <a:t>9</a:t>
            </a:fld>
            <a:endParaRPr lang="en-US"/>
          </a:p>
        </p:txBody>
      </p:sp>
    </p:spTree>
    <p:extLst>
      <p:ext uri="{BB962C8B-B14F-4D97-AF65-F5344CB8AC3E}">
        <p14:creationId xmlns:p14="http://schemas.microsoft.com/office/powerpoint/2010/main" val="3130238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0131" y="786267"/>
            <a:ext cx="6283411" cy="461665"/>
          </a:xfrm>
          <a:prstGeom prst="rect">
            <a:avLst/>
          </a:prstGeom>
          <a:noFill/>
        </p:spPr>
        <p:txBody>
          <a:bodyPr wrap="square" rtlCol="0">
            <a:spAutoFit/>
          </a:bodyPr>
          <a:lstStyle/>
          <a:p>
            <a:r>
              <a:rPr lang="en-US" sz="1200" dirty="0">
                <a:latin typeface="Roboto Light" panose="02000000000000000000" pitchFamily="2" charset="0"/>
                <a:ea typeface="Roboto Light" panose="02000000000000000000" pitchFamily="2" charset="0"/>
                <a:cs typeface="Arial" panose="020B0604020202020204" pitchFamily="34" charset="0"/>
              </a:rPr>
              <a:t>202</a:t>
            </a:r>
            <a:r>
              <a:rPr lang="mn-MN" sz="1200" dirty="0">
                <a:latin typeface="Roboto Light" panose="02000000000000000000" pitchFamily="2" charset="0"/>
                <a:ea typeface="Roboto Light" panose="02000000000000000000" pitchFamily="2" charset="0"/>
                <a:cs typeface="Arial" panose="020B0604020202020204" pitchFamily="34" charset="0"/>
              </a:rPr>
              <a:t>2</a:t>
            </a:r>
            <a:r>
              <a:rPr lang="en-US" sz="1200" dirty="0">
                <a:latin typeface="Roboto Light" panose="02000000000000000000" pitchFamily="2" charset="0"/>
                <a:ea typeface="Roboto Light" panose="02000000000000000000" pitchFamily="2" charset="0"/>
                <a:cs typeface="Arial" panose="020B0604020202020204" pitchFamily="34" charset="0"/>
              </a:rPr>
              <a:t> </a:t>
            </a:r>
            <a:r>
              <a:rPr lang="mn-MN" sz="1200" dirty="0">
                <a:latin typeface="Roboto Light" panose="02000000000000000000" pitchFamily="2" charset="0"/>
                <a:ea typeface="Roboto Light" panose="02000000000000000000" pitchFamily="2" charset="0"/>
                <a:cs typeface="Arial" panose="020B0604020202020204" pitchFamily="34" charset="0"/>
              </a:rPr>
              <a:t>оны байдлаар Чингэлтэй дүүргийн хэмжээнд нийт 904 нас баралт бүртгэгдсэн нь өмнөх онтой харьцуулахад 18 хувиар буурсан байна. </a:t>
            </a:r>
            <a:endParaRPr lang="en-US" sz="1200" dirty="0">
              <a:latin typeface="Roboto Light" panose="02000000000000000000" pitchFamily="2" charset="0"/>
              <a:ea typeface="Roboto Light" panose="02000000000000000000" pitchFamily="2" charset="0"/>
              <a:cs typeface="Arial" panose="020B0604020202020204" pitchFamily="34" charset="0"/>
            </a:endParaRPr>
          </a:p>
        </p:txBody>
      </p:sp>
      <p:sp>
        <p:nvSpPr>
          <p:cNvPr id="5" name="TextBox 4"/>
          <p:cNvSpPr txBox="1"/>
          <p:nvPr/>
        </p:nvSpPr>
        <p:spPr>
          <a:xfrm>
            <a:off x="562230" y="1550185"/>
            <a:ext cx="4893276" cy="276999"/>
          </a:xfrm>
          <a:prstGeom prst="rect">
            <a:avLst/>
          </a:prstGeom>
          <a:noFill/>
        </p:spPr>
        <p:txBody>
          <a:bodyPr wrap="square" rtlCol="0">
            <a:spAutoFit/>
          </a:bodyPr>
          <a:lstStyle/>
          <a:p>
            <a:r>
              <a:rPr lang="mn-MN" sz="1200" dirty="0">
                <a:latin typeface="Roboto Light" panose="02000000000000000000" pitchFamily="2" charset="0"/>
                <a:ea typeface="Roboto Light" panose="02000000000000000000" pitchFamily="2" charset="0"/>
                <a:cs typeface="Arial" panose="020B0604020202020204" pitchFamily="34" charset="0"/>
              </a:rPr>
              <a:t>График 3 Нас баралтын тоо</a:t>
            </a:r>
          </a:p>
        </p:txBody>
      </p:sp>
      <p:graphicFrame>
        <p:nvGraphicFramePr>
          <p:cNvPr id="7" name="Chart 6"/>
          <p:cNvGraphicFramePr>
            <a:graphicFrameLocks/>
          </p:cNvGraphicFramePr>
          <p:nvPr>
            <p:extLst>
              <p:ext uri="{D42A27DB-BD31-4B8C-83A1-F6EECF244321}">
                <p14:modId xmlns:p14="http://schemas.microsoft.com/office/powerpoint/2010/main" val="250131723"/>
              </p:ext>
            </p:extLst>
          </p:nvPr>
        </p:nvGraphicFramePr>
        <p:xfrm>
          <a:off x="717372" y="5819613"/>
          <a:ext cx="5893492" cy="3536095"/>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562230" y="5582514"/>
            <a:ext cx="4893276" cy="276999"/>
          </a:xfrm>
          <a:prstGeom prst="rect">
            <a:avLst/>
          </a:prstGeom>
          <a:noFill/>
        </p:spPr>
        <p:txBody>
          <a:bodyPr wrap="square" rtlCol="0">
            <a:spAutoFit/>
          </a:bodyPr>
          <a:lstStyle/>
          <a:p>
            <a:r>
              <a:rPr lang="mn-MN" sz="1200" dirty="0">
                <a:latin typeface="Roboto Light" panose="02000000000000000000" pitchFamily="2" charset="0"/>
                <a:ea typeface="Roboto Light" panose="02000000000000000000" pitchFamily="2" charset="0"/>
                <a:cs typeface="Arial" panose="020B0604020202020204" pitchFamily="34" charset="0"/>
              </a:rPr>
              <a:t>График </a:t>
            </a:r>
            <a:r>
              <a:rPr lang="en-US" sz="1200" dirty="0">
                <a:latin typeface="Roboto Light" panose="02000000000000000000" pitchFamily="2" charset="0"/>
                <a:ea typeface="Roboto Light" panose="02000000000000000000" pitchFamily="2" charset="0"/>
                <a:cs typeface="Arial" panose="020B0604020202020204" pitchFamily="34" charset="0"/>
              </a:rPr>
              <a:t>4</a:t>
            </a:r>
            <a:r>
              <a:rPr lang="mn-MN" sz="1200" dirty="0">
                <a:latin typeface="Roboto Light" panose="02000000000000000000" pitchFamily="2" charset="0"/>
                <a:ea typeface="Roboto Light" panose="02000000000000000000" pitchFamily="2" charset="0"/>
                <a:cs typeface="Arial" panose="020B0604020202020204" pitchFamily="34" charset="0"/>
              </a:rPr>
              <a:t> Нийт төрөлт болон нас баралтын харьцаа</a:t>
            </a:r>
          </a:p>
        </p:txBody>
      </p:sp>
      <p:sp>
        <p:nvSpPr>
          <p:cNvPr id="10" name="TextBox 9"/>
          <p:cNvSpPr txBox="1"/>
          <p:nvPr/>
        </p:nvSpPr>
        <p:spPr>
          <a:xfrm>
            <a:off x="420131" y="413824"/>
            <a:ext cx="6073344" cy="307777"/>
          </a:xfrm>
          <a:prstGeom prst="rect">
            <a:avLst/>
          </a:prstGeom>
          <a:noFill/>
        </p:spPr>
        <p:txBody>
          <a:bodyPr wrap="square" rtlCol="0">
            <a:spAutoFit/>
          </a:bodyPr>
          <a:lstStyle/>
          <a:p>
            <a:r>
              <a:rPr lang="mn-MN" sz="1400" b="1" dirty="0">
                <a:latin typeface="Roboto Light" panose="02000000000000000000" pitchFamily="2" charset="0"/>
                <a:ea typeface="Roboto Light" panose="02000000000000000000" pitchFamily="2" charset="0"/>
                <a:cs typeface="Arial" panose="020B0604020202020204" pitchFamily="34" charset="0"/>
              </a:rPr>
              <a:t>НАС БАРАЛТ</a:t>
            </a:r>
            <a:endParaRPr lang="en-US" sz="1400" b="1" dirty="0">
              <a:latin typeface="Roboto Light" panose="02000000000000000000" pitchFamily="2" charset="0"/>
              <a:ea typeface="Roboto Light" panose="02000000000000000000" pitchFamily="2" charset="0"/>
              <a:cs typeface="Arial" panose="020B0604020202020204" pitchFamily="34" charset="0"/>
            </a:endParaRPr>
          </a:p>
        </p:txBody>
      </p:sp>
      <p:graphicFrame>
        <p:nvGraphicFramePr>
          <p:cNvPr id="8" name="Chart 7"/>
          <p:cNvGraphicFramePr>
            <a:graphicFrameLocks/>
          </p:cNvGraphicFramePr>
          <p:nvPr>
            <p:extLst>
              <p:ext uri="{D42A27DB-BD31-4B8C-83A1-F6EECF244321}">
                <p14:modId xmlns:p14="http://schemas.microsoft.com/office/powerpoint/2010/main" val="1955864265"/>
              </p:ext>
            </p:extLst>
          </p:nvPr>
        </p:nvGraphicFramePr>
        <p:xfrm>
          <a:off x="562230" y="1779898"/>
          <a:ext cx="5855640" cy="3513384"/>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3983277" y="211297"/>
            <a:ext cx="3726493" cy="246221"/>
          </a:xfrm>
          <a:prstGeom prst="rect">
            <a:avLst/>
          </a:prstGeom>
          <a:noFill/>
        </p:spPr>
        <p:txBody>
          <a:bodyPr wrap="square" rtlCol="0">
            <a:spAutoFit/>
          </a:bodyPr>
          <a:lstStyle/>
          <a:p>
            <a:r>
              <a:rPr lang="mn-MN" sz="1000" i="1" dirty="0">
                <a:solidFill>
                  <a:schemeClr val="accent1"/>
                </a:solidFill>
                <a:latin typeface="Roboto Light" panose="02000000000000000000" pitchFamily="2" charset="0"/>
                <a:ea typeface="Roboto Light" panose="02000000000000000000" pitchFamily="2" charset="0"/>
              </a:rPr>
              <a:t>Эрүүл мэндийн салбарын танилцуулга – 2022 </a:t>
            </a:r>
            <a:endParaRPr lang="en-US" sz="1000" i="1" dirty="0">
              <a:solidFill>
                <a:schemeClr val="accent1"/>
              </a:solidFill>
              <a:latin typeface="Roboto Light" panose="02000000000000000000" pitchFamily="2" charset="0"/>
              <a:ea typeface="Roboto Light" panose="02000000000000000000" pitchFamily="2" charset="0"/>
            </a:endParaRPr>
          </a:p>
        </p:txBody>
      </p:sp>
      <p:sp>
        <p:nvSpPr>
          <p:cNvPr id="2" name="Slide Number Placeholder 1"/>
          <p:cNvSpPr>
            <a:spLocks noGrp="1"/>
          </p:cNvSpPr>
          <p:nvPr>
            <p:ph type="sldNum" sz="quarter" idx="12"/>
          </p:nvPr>
        </p:nvSpPr>
        <p:spPr/>
        <p:txBody>
          <a:bodyPr/>
          <a:lstStyle/>
          <a:p>
            <a:fld id="{4751D505-C816-4659-A261-B6531F0D8C8F}" type="slidenum">
              <a:rPr lang="en-US" smtClean="0"/>
              <a:t>10</a:t>
            </a:fld>
            <a:endParaRPr lang="en-US"/>
          </a:p>
        </p:txBody>
      </p:sp>
    </p:spTree>
    <p:extLst>
      <p:ext uri="{BB962C8B-B14F-4D97-AF65-F5344CB8AC3E}">
        <p14:creationId xmlns:p14="http://schemas.microsoft.com/office/powerpoint/2010/main" val="4036081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74987283"/>
              </p:ext>
            </p:extLst>
          </p:nvPr>
        </p:nvGraphicFramePr>
        <p:xfrm>
          <a:off x="317951" y="1974815"/>
          <a:ext cx="6174560" cy="7206582"/>
        </p:xfrm>
        <a:graphic>
          <a:graphicData uri="http://schemas.openxmlformats.org/drawingml/2006/table">
            <a:tbl>
              <a:tblPr>
                <a:tableStyleId>{5C22544A-7EE6-4342-B048-85BDC9FD1C3A}</a:tableStyleId>
              </a:tblPr>
              <a:tblGrid>
                <a:gridCol w="1841303">
                  <a:extLst>
                    <a:ext uri="{9D8B030D-6E8A-4147-A177-3AD203B41FA5}">
                      <a16:colId xmlns:a16="http://schemas.microsoft.com/office/drawing/2014/main" val="3160437756"/>
                    </a:ext>
                  </a:extLst>
                </a:gridCol>
                <a:gridCol w="920650">
                  <a:extLst>
                    <a:ext uri="{9D8B030D-6E8A-4147-A177-3AD203B41FA5}">
                      <a16:colId xmlns:a16="http://schemas.microsoft.com/office/drawing/2014/main" val="3562390377"/>
                    </a:ext>
                  </a:extLst>
                </a:gridCol>
                <a:gridCol w="836553">
                  <a:extLst>
                    <a:ext uri="{9D8B030D-6E8A-4147-A177-3AD203B41FA5}">
                      <a16:colId xmlns:a16="http://schemas.microsoft.com/office/drawing/2014/main" val="3289209711"/>
                    </a:ext>
                  </a:extLst>
                </a:gridCol>
                <a:gridCol w="849832">
                  <a:extLst>
                    <a:ext uri="{9D8B030D-6E8A-4147-A177-3AD203B41FA5}">
                      <a16:colId xmlns:a16="http://schemas.microsoft.com/office/drawing/2014/main" val="3594683803"/>
                    </a:ext>
                  </a:extLst>
                </a:gridCol>
                <a:gridCol w="849832">
                  <a:extLst>
                    <a:ext uri="{9D8B030D-6E8A-4147-A177-3AD203B41FA5}">
                      <a16:colId xmlns:a16="http://schemas.microsoft.com/office/drawing/2014/main" val="1254031514"/>
                    </a:ext>
                  </a:extLst>
                </a:gridCol>
                <a:gridCol w="876390">
                  <a:extLst>
                    <a:ext uri="{9D8B030D-6E8A-4147-A177-3AD203B41FA5}">
                      <a16:colId xmlns:a16="http://schemas.microsoft.com/office/drawing/2014/main" val="1507365332"/>
                    </a:ext>
                  </a:extLst>
                </a:gridCol>
              </a:tblGrid>
              <a:tr h="438090">
                <a:tc rowSpan="2">
                  <a:txBody>
                    <a:bodyPr/>
                    <a:lstStyle/>
                    <a:p>
                      <a:pPr algn="ctr" fontAlgn="ctr"/>
                      <a:r>
                        <a:rPr lang="mn-MN" sz="1000" u="none" strike="noStrike" dirty="0">
                          <a:effectLst/>
                          <a:latin typeface="Roboto "/>
                          <a:cs typeface="Arial" panose="020B0604020202020204" pitchFamily="34" charset="0"/>
                        </a:rPr>
                        <a:t>Төрөл/Он</a:t>
                      </a:r>
                      <a:endParaRPr lang="mn-MN"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rowSpan="2">
                  <a:txBody>
                    <a:bodyPr/>
                    <a:lstStyle/>
                    <a:p>
                      <a:pPr algn="ctr" fontAlgn="ctr"/>
                      <a:r>
                        <a:rPr lang="mn-MN" sz="1000" u="none" strike="noStrike" dirty="0">
                          <a:effectLst/>
                          <a:latin typeface="Roboto "/>
                          <a:cs typeface="Arial" panose="020B0604020202020204" pitchFamily="34" charset="0"/>
                        </a:rPr>
                        <a:t>20</a:t>
                      </a:r>
                      <a:r>
                        <a:rPr lang="en-US" sz="1000" u="none" strike="noStrike" dirty="0">
                          <a:effectLst/>
                          <a:latin typeface="Roboto "/>
                          <a:cs typeface="Arial" panose="020B0604020202020204" pitchFamily="34" charset="0"/>
                        </a:rPr>
                        <a:t>20</a:t>
                      </a:r>
                      <a:r>
                        <a:rPr lang="mn-MN" sz="1000" u="none" strike="noStrike" dirty="0">
                          <a:effectLst/>
                          <a:latin typeface="Roboto "/>
                          <a:cs typeface="Arial" panose="020B0604020202020204" pitchFamily="34" charset="0"/>
                        </a:rPr>
                        <a:t> он</a:t>
                      </a:r>
                      <a:endParaRPr lang="mn-MN"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rowSpan="2">
                  <a:txBody>
                    <a:bodyPr/>
                    <a:lstStyle/>
                    <a:p>
                      <a:pPr algn="ctr" fontAlgn="ctr"/>
                      <a:r>
                        <a:rPr lang="en-US" sz="1000" u="none" strike="noStrike" dirty="0">
                          <a:effectLst/>
                          <a:latin typeface="Roboto "/>
                          <a:cs typeface="Arial" panose="020B0604020202020204" pitchFamily="34" charset="0"/>
                        </a:rPr>
                        <a:t>2021 </a:t>
                      </a:r>
                      <a:r>
                        <a:rPr lang="mn-MN" sz="1000" u="none" strike="noStrike" dirty="0">
                          <a:effectLst/>
                          <a:latin typeface="Roboto "/>
                          <a:cs typeface="Arial" panose="020B0604020202020204" pitchFamily="34" charset="0"/>
                        </a:rPr>
                        <a:t>он</a:t>
                      </a:r>
                      <a:endParaRPr lang="mn-MN"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rowSpan="2">
                  <a:txBody>
                    <a:bodyPr/>
                    <a:lstStyle/>
                    <a:p>
                      <a:pPr algn="ctr" fontAlgn="ctr"/>
                      <a:r>
                        <a:rPr lang="mn-MN" sz="1000" u="none" strike="noStrike" dirty="0">
                          <a:effectLst/>
                          <a:latin typeface="Roboto "/>
                          <a:cs typeface="Arial" panose="020B0604020202020204" pitchFamily="34" charset="0"/>
                        </a:rPr>
                        <a:t>2022 он</a:t>
                      </a:r>
                      <a:endParaRPr lang="mn-MN"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gridSpan="2">
                  <a:txBody>
                    <a:bodyPr/>
                    <a:lstStyle/>
                    <a:p>
                      <a:pPr algn="ctr" fontAlgn="ctr"/>
                      <a:r>
                        <a:rPr lang="mn-MN" sz="1000" u="none" strike="noStrike" dirty="0">
                          <a:effectLst/>
                          <a:latin typeface="Roboto "/>
                          <a:cs typeface="Arial" panose="020B0604020202020204" pitchFamily="34" charset="0"/>
                        </a:rPr>
                        <a:t>Өсөлт/Бууралт </a:t>
                      </a:r>
                      <a:endParaRPr lang="en-US" sz="1000" u="none" strike="noStrike" dirty="0">
                        <a:effectLst/>
                        <a:latin typeface="Roboto "/>
                        <a:cs typeface="Arial" panose="020B0604020202020204" pitchFamily="34" charset="0"/>
                      </a:endParaRPr>
                    </a:p>
                    <a:p>
                      <a:pPr algn="ctr" fontAlgn="ctr"/>
                      <a:r>
                        <a:rPr lang="mn-MN" sz="1000" u="none" strike="noStrike" dirty="0">
                          <a:effectLst/>
                          <a:latin typeface="Roboto "/>
                          <a:cs typeface="Arial" panose="020B0604020202020204" pitchFamily="34" charset="0"/>
                        </a:rPr>
                        <a:t>2020-2021</a:t>
                      </a:r>
                      <a:endParaRPr lang="mn-MN"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hMerge="1">
                  <a:txBody>
                    <a:bodyPr/>
                    <a:lstStyle/>
                    <a:p>
                      <a:endParaRPr lang="en-US"/>
                    </a:p>
                  </a:txBody>
                  <a:tcPr/>
                </a:tc>
                <a:extLst>
                  <a:ext uri="{0D108BD9-81ED-4DB2-BD59-A6C34878D82A}">
                    <a16:rowId xmlns:a16="http://schemas.microsoft.com/office/drawing/2014/main" val="1428150700"/>
                  </a:ext>
                </a:extLst>
              </a:tr>
              <a:tr h="74475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mn-MN" sz="1000" b="1" u="none" strike="noStrike" dirty="0">
                          <a:effectLst/>
                          <a:latin typeface="Roboto "/>
                          <a:cs typeface="Arial" panose="020B0604020202020204" pitchFamily="34" charset="0"/>
                        </a:rPr>
                        <a:t>Тоо</a:t>
                      </a:r>
                      <a:endParaRPr lang="mn-MN"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ctr"/>
                      <a:r>
                        <a:rPr lang="mn-MN" sz="1000" b="1" u="none" strike="noStrike" dirty="0">
                          <a:effectLst/>
                          <a:latin typeface="Roboto "/>
                          <a:cs typeface="Arial" panose="020B0604020202020204" pitchFamily="34" charset="0"/>
                        </a:rPr>
                        <a:t>Хувь</a:t>
                      </a:r>
                      <a:endParaRPr lang="mn-MN"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2913675659"/>
                  </a:ext>
                </a:extLst>
              </a:tr>
              <a:tr h="219045">
                <a:tc>
                  <a:txBody>
                    <a:bodyPr/>
                    <a:lstStyle/>
                    <a:p>
                      <a:pPr algn="l" fontAlgn="ctr"/>
                      <a:r>
                        <a:rPr lang="mn-MN" sz="1000" u="none" strike="noStrike" dirty="0">
                          <a:effectLst/>
                          <a:latin typeface="Roboto "/>
                          <a:cs typeface="Arial" panose="020B0604020202020204" pitchFamily="34" charset="0"/>
                        </a:rPr>
                        <a:t>Халдварт өвчин </a:t>
                      </a:r>
                      <a:endParaRPr lang="mn-MN"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ctr"/>
                      <a:r>
                        <a:rPr lang="mn-MN" sz="1000" u="none" strike="noStrike" dirty="0">
                          <a:effectLst/>
                          <a:latin typeface="Roboto "/>
                          <a:cs typeface="Arial" panose="020B0604020202020204" pitchFamily="34" charset="0"/>
                        </a:rPr>
                        <a:t>1 455</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ctr"/>
                      <a:r>
                        <a:rPr lang="mn-MN" sz="1000" u="none" strike="noStrike" dirty="0">
                          <a:effectLst/>
                          <a:latin typeface="Roboto "/>
                          <a:cs typeface="Arial" panose="020B0604020202020204" pitchFamily="34" charset="0"/>
                        </a:rPr>
                        <a:t>15 660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ctr"/>
                      <a:r>
                        <a:rPr lang="mn-MN" sz="1000" u="none" strike="noStrike" dirty="0">
                          <a:effectLst/>
                          <a:latin typeface="Roboto "/>
                          <a:cs typeface="Arial" panose="020B0604020202020204" pitchFamily="34" charset="0"/>
                        </a:rPr>
                        <a:t>11 086</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u="none" strike="noStrike" dirty="0">
                          <a:effectLst/>
                          <a:latin typeface="Roboto "/>
                          <a:cs typeface="Arial" panose="020B0604020202020204" pitchFamily="34" charset="0"/>
                        </a:rPr>
                        <a:t>-4</a:t>
                      </a:r>
                      <a:r>
                        <a:rPr lang="mn-MN" sz="1000" b="1" u="none" strike="noStrike" baseline="0" dirty="0">
                          <a:effectLst/>
                          <a:latin typeface="Roboto "/>
                          <a:cs typeface="Arial" panose="020B0604020202020204" pitchFamily="34" charset="0"/>
                        </a:rPr>
                        <a:t> 574</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mn-MN" sz="1000" b="1" i="0" u="none" strike="noStrike" dirty="0">
                          <a:solidFill>
                            <a:srgbClr val="000000"/>
                          </a:solidFill>
                          <a:effectLst/>
                          <a:latin typeface="Roboto "/>
                          <a:cs typeface="Arial" panose="020B0604020202020204" pitchFamily="34" charset="0"/>
                        </a:rPr>
                        <a:t>0</a:t>
                      </a:r>
                      <a:r>
                        <a:rPr lang="en-US" sz="1000" b="1" i="0" u="none" strike="noStrike" dirty="0">
                          <a:solidFill>
                            <a:srgbClr val="000000"/>
                          </a:solidFill>
                          <a:effectLst/>
                          <a:latin typeface="Roboto "/>
                          <a:cs typeface="Arial" panose="020B0604020202020204" pitchFamily="34" charset="0"/>
                        </a:rPr>
                        <a:t>.3</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3596459737"/>
                  </a:ext>
                </a:extLst>
              </a:tr>
              <a:tr h="219045">
                <a:tc>
                  <a:txBody>
                    <a:bodyPr/>
                    <a:lstStyle/>
                    <a:p>
                      <a:pPr algn="l" fontAlgn="ctr"/>
                      <a:r>
                        <a:rPr lang="mn-MN" sz="1000" u="none" strike="noStrike" dirty="0">
                          <a:effectLst/>
                          <a:latin typeface="Roboto "/>
                          <a:cs typeface="Arial" panose="020B0604020202020204" pitchFamily="34" charset="0"/>
                        </a:rPr>
                        <a:t>Гепатит</a:t>
                      </a:r>
                      <a:endParaRPr lang="mn-MN"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18</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8</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12</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chemeClr val="dk1"/>
                          </a:solidFill>
                          <a:effectLst/>
                          <a:latin typeface="Roboto "/>
                          <a:cs typeface="Arial" panose="020B0604020202020204" pitchFamily="34" charset="0"/>
                        </a:rPr>
                        <a:t>4</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0.5</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146429745"/>
                  </a:ext>
                </a:extLst>
              </a:tr>
              <a:tr h="219045">
                <a:tc>
                  <a:txBody>
                    <a:bodyPr/>
                    <a:lstStyle/>
                    <a:p>
                      <a:pPr algn="l" fontAlgn="b"/>
                      <a:r>
                        <a:rPr lang="mn-MN" sz="1000" u="none" strike="noStrike" dirty="0">
                          <a:effectLst/>
                          <a:latin typeface="Roboto "/>
                          <a:cs typeface="Arial" panose="020B0604020202020204" pitchFamily="34" charset="0"/>
                        </a:rPr>
                        <a:t>Цусан суулга</a:t>
                      </a:r>
                      <a:endParaRPr lang="mn-MN"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180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30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111</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81</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2.7</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4059178524"/>
                  </a:ext>
                </a:extLst>
              </a:tr>
              <a:tr h="219045">
                <a:tc>
                  <a:txBody>
                    <a:bodyPr/>
                    <a:lstStyle/>
                    <a:p>
                      <a:pPr algn="l" fontAlgn="b"/>
                      <a:r>
                        <a:rPr lang="mn-MN" sz="1000" u="none" strike="noStrike" dirty="0">
                          <a:effectLst/>
                          <a:latin typeface="Roboto "/>
                          <a:cs typeface="Arial" panose="020B0604020202020204" pitchFamily="34" charset="0"/>
                        </a:rPr>
                        <a:t>Сальмоненнез</a:t>
                      </a:r>
                      <a:endParaRPr lang="mn-MN"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10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9</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9</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9.0</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4227685783"/>
                  </a:ext>
                </a:extLst>
              </a:tr>
              <a:tr h="219045">
                <a:tc>
                  <a:txBody>
                    <a:bodyPr/>
                    <a:lstStyle/>
                    <a:p>
                      <a:pPr algn="l" fontAlgn="b"/>
                      <a:r>
                        <a:rPr lang="mn-MN" sz="1000" u="none" strike="noStrike">
                          <a:effectLst/>
                          <a:latin typeface="Roboto "/>
                          <a:cs typeface="Arial" panose="020B0604020202020204" pitchFamily="34" charset="0"/>
                        </a:rPr>
                        <a:t>Хоолны хордлого</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20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2</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2</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2.0</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3271356978"/>
                  </a:ext>
                </a:extLst>
              </a:tr>
              <a:tr h="219045">
                <a:tc>
                  <a:txBody>
                    <a:bodyPr/>
                    <a:lstStyle/>
                    <a:p>
                      <a:pPr algn="l" fontAlgn="b"/>
                      <a:r>
                        <a:rPr lang="mn-MN" sz="1000" u="none" strike="noStrike" dirty="0">
                          <a:effectLst/>
                          <a:latin typeface="Roboto "/>
                          <a:cs typeface="Arial" panose="020B0604020202020204" pitchFamily="34" charset="0"/>
                        </a:rPr>
                        <a:t>Менингит</a:t>
                      </a:r>
                      <a:endParaRPr lang="mn-MN"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0" i="0" u="none" strike="noStrike" dirty="0">
                          <a:solidFill>
                            <a:schemeClr val="dk1"/>
                          </a:solidFill>
                          <a:effectLst/>
                          <a:latin typeface="Roboto "/>
                          <a:cs typeface="Arial" panose="020B0604020202020204" pitchFamily="34" charset="0"/>
                        </a:rPr>
                        <a:t>1</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1</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-1</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-1.0</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843343435"/>
                  </a:ext>
                </a:extLst>
              </a:tr>
              <a:tr h="219045">
                <a:tc>
                  <a:txBody>
                    <a:bodyPr/>
                    <a:lstStyle/>
                    <a:p>
                      <a:pPr algn="l" fontAlgn="b"/>
                      <a:r>
                        <a:rPr lang="mn-MN" sz="1000" u="none" strike="noStrike">
                          <a:effectLst/>
                          <a:latin typeface="Roboto "/>
                          <a:cs typeface="Arial" panose="020B0604020202020204" pitchFamily="34" charset="0"/>
                        </a:rPr>
                        <a:t>Салхин цэцэг</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126</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16</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84</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68</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4.3</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1447077467"/>
                  </a:ext>
                </a:extLst>
              </a:tr>
              <a:tr h="219045">
                <a:tc>
                  <a:txBody>
                    <a:bodyPr/>
                    <a:lstStyle/>
                    <a:p>
                      <a:pPr algn="l" fontAlgn="b"/>
                      <a:r>
                        <a:rPr lang="mn-MN" sz="1000" u="none" strike="noStrike">
                          <a:effectLst/>
                          <a:latin typeface="Roboto "/>
                          <a:cs typeface="Arial" panose="020B0604020202020204" pitchFamily="34" charset="0"/>
                        </a:rPr>
                        <a:t>Гахайн хавдар</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0" i="0" u="none" strike="noStrike" dirty="0">
                          <a:solidFill>
                            <a:schemeClr val="dk1"/>
                          </a:solidFill>
                          <a:effectLst/>
                          <a:latin typeface="Roboto "/>
                          <a:cs typeface="Arial" panose="020B0604020202020204" pitchFamily="34" charset="0"/>
                        </a:rPr>
                        <a:t>3</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0</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0.0</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1813789314"/>
                  </a:ext>
                </a:extLst>
              </a:tr>
              <a:tr h="219045">
                <a:tc>
                  <a:txBody>
                    <a:bodyPr/>
                    <a:lstStyle/>
                    <a:p>
                      <a:pPr algn="l" fontAlgn="b"/>
                      <a:r>
                        <a:rPr lang="mn-MN" sz="1000" u="none" strike="noStrike">
                          <a:effectLst/>
                          <a:latin typeface="Roboto "/>
                          <a:cs typeface="Arial" panose="020B0604020202020204" pitchFamily="34" charset="0"/>
                        </a:rPr>
                        <a:t>Улаан эсэргэнэ</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8</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2</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4</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2</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1.0</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415480558"/>
                  </a:ext>
                </a:extLst>
              </a:tr>
              <a:tr h="219045">
                <a:tc>
                  <a:txBody>
                    <a:bodyPr/>
                    <a:lstStyle/>
                    <a:p>
                      <a:pPr algn="l" fontAlgn="b"/>
                      <a:r>
                        <a:rPr lang="mn-MN" sz="1000" u="none" strike="noStrike">
                          <a:effectLst/>
                          <a:latin typeface="Roboto "/>
                          <a:cs typeface="Arial" panose="020B0604020202020204" pitchFamily="34" charset="0"/>
                        </a:rPr>
                        <a:t>Ёлом</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5</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2</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2</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0</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0.0</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1337295200"/>
                  </a:ext>
                </a:extLst>
              </a:tr>
              <a:tr h="219045">
                <a:tc>
                  <a:txBody>
                    <a:bodyPr/>
                    <a:lstStyle/>
                    <a:p>
                      <a:pPr algn="l" fontAlgn="b"/>
                      <a:r>
                        <a:rPr lang="mn-MN" sz="1000" u="none" strike="noStrike">
                          <a:effectLst/>
                          <a:latin typeface="Roboto "/>
                          <a:cs typeface="Arial" panose="020B0604020202020204" pitchFamily="34" charset="0"/>
                        </a:rPr>
                        <a:t>Бруцеллёз</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0" i="0" u="none" strike="noStrike" dirty="0">
                          <a:solidFill>
                            <a:schemeClr val="dk1"/>
                          </a:solidFill>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4</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-4</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4.0</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2548442775"/>
                  </a:ext>
                </a:extLst>
              </a:tr>
              <a:tr h="219045">
                <a:tc>
                  <a:txBody>
                    <a:bodyPr/>
                    <a:lstStyle/>
                    <a:p>
                      <a:pPr algn="l" fontAlgn="b"/>
                      <a:r>
                        <a:rPr lang="mn-MN" sz="1000" u="none" strike="noStrike">
                          <a:effectLst/>
                          <a:latin typeface="Roboto "/>
                          <a:cs typeface="Arial" panose="020B0604020202020204" pitchFamily="34" charset="0"/>
                        </a:rPr>
                        <a:t>Гар, хөл, ам</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96</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106</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106</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106</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127170296"/>
                  </a:ext>
                </a:extLst>
              </a:tr>
              <a:tr h="219045">
                <a:tc>
                  <a:txBody>
                    <a:bodyPr/>
                    <a:lstStyle/>
                    <a:p>
                      <a:pPr algn="l" fontAlgn="b"/>
                      <a:r>
                        <a:rPr lang="mn-MN" sz="1000" u="none" strike="noStrike">
                          <a:effectLst/>
                          <a:latin typeface="Roboto "/>
                          <a:cs typeface="Arial" panose="020B0604020202020204" pitchFamily="34" charset="0"/>
                        </a:rPr>
                        <a:t>Эритема</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0" i="0" u="none" strike="noStrike" dirty="0">
                          <a:solidFill>
                            <a:schemeClr val="dk1"/>
                          </a:solidFill>
                          <a:effectLst/>
                          <a:latin typeface="Roboto "/>
                          <a:cs typeface="Arial" panose="020B0604020202020204" pitchFamily="34" charset="0"/>
                        </a:rPr>
                        <a:t>1</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0</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0.0</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3596329616"/>
                  </a:ext>
                </a:extLst>
              </a:tr>
              <a:tr h="219045">
                <a:tc>
                  <a:txBody>
                    <a:bodyPr/>
                    <a:lstStyle/>
                    <a:p>
                      <a:pPr algn="l" fontAlgn="b"/>
                      <a:r>
                        <a:rPr lang="mn-MN" sz="1000" u="none" strike="noStrike">
                          <a:effectLst/>
                          <a:latin typeface="Roboto "/>
                          <a:cs typeface="Arial" panose="020B0604020202020204" pitchFamily="34" charset="0"/>
                        </a:rPr>
                        <a:t>Хачигт риккетсиоз</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1</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0</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0.0</a:t>
                      </a:r>
                      <a:r>
                        <a:rPr lang="en-US" sz="1000" b="1" i="0" u="none" strike="noStrike" baseline="0" dirty="0">
                          <a:solidFill>
                            <a:srgbClr val="000000"/>
                          </a:solidFill>
                          <a:effectLst/>
                          <a:latin typeface="Roboto "/>
                          <a:cs typeface="Arial" panose="020B0604020202020204" pitchFamily="34" charset="0"/>
                        </a:rPr>
                        <a:t> </a:t>
                      </a:r>
                      <a:r>
                        <a:rPr lang="mn-MN" sz="1000" b="1" i="0" u="none" strike="noStrike" dirty="0">
                          <a:solidFill>
                            <a:srgbClr val="000000"/>
                          </a:solidFill>
                          <a:effectLst/>
                          <a:latin typeface="Roboto "/>
                          <a:cs typeface="Arial" panose="020B0604020202020204" pitchFamily="34" charset="0"/>
                        </a:rPr>
                        <a:t>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3565188461"/>
                  </a:ext>
                </a:extLst>
              </a:tr>
              <a:tr h="219045">
                <a:tc>
                  <a:txBody>
                    <a:bodyPr/>
                    <a:lstStyle/>
                    <a:p>
                      <a:pPr algn="l" fontAlgn="b"/>
                      <a:r>
                        <a:rPr lang="mn-MN" sz="1000" u="none" strike="noStrike">
                          <a:effectLst/>
                          <a:latin typeface="Roboto "/>
                          <a:cs typeface="Arial" panose="020B0604020202020204" pitchFamily="34" charset="0"/>
                        </a:rPr>
                        <a:t>Бусад </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0" i="0" u="none" strike="noStrike" dirty="0">
                          <a:solidFill>
                            <a:schemeClr val="dk1"/>
                          </a:solidFill>
                          <a:effectLst/>
                          <a:latin typeface="Roboto "/>
                          <a:cs typeface="Arial" panose="020B0604020202020204" pitchFamily="34" charset="0"/>
                        </a:rPr>
                        <a:t>1</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0</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0.0</a:t>
                      </a:r>
                      <a:r>
                        <a:rPr lang="mn-MN" sz="1000" b="1" i="0" u="none" strike="noStrike" dirty="0">
                          <a:solidFill>
                            <a:srgbClr val="000000"/>
                          </a:solidFill>
                          <a:effectLst/>
                          <a:latin typeface="Roboto "/>
                          <a:cs typeface="Arial" panose="020B0604020202020204" pitchFamily="34" charset="0"/>
                        </a:rPr>
                        <a:t> 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2496706591"/>
                  </a:ext>
                </a:extLst>
              </a:tr>
              <a:tr h="589231">
                <a:tc>
                  <a:txBody>
                    <a:bodyPr/>
                    <a:lstStyle/>
                    <a:p>
                      <a:pPr algn="l" fontAlgn="b"/>
                      <a:r>
                        <a:rPr lang="mn-MN" sz="1000" u="none" strike="noStrike">
                          <a:effectLst/>
                          <a:latin typeface="Roboto "/>
                          <a:cs typeface="Arial" panose="020B0604020202020204" pitchFamily="34" charset="0"/>
                        </a:rPr>
                        <a:t>Спирохертээр сэдээгдсэн бусад халдвар</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0" i="0" u="none" strike="noStrike" dirty="0">
                          <a:solidFill>
                            <a:schemeClr val="dk1"/>
                          </a:solidFill>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0</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0.0 </a:t>
                      </a:r>
                      <a:r>
                        <a:rPr lang="mn-MN" sz="1000" b="1" i="0" u="none" strike="noStrike" dirty="0">
                          <a:solidFill>
                            <a:srgbClr val="000000"/>
                          </a:solidFill>
                          <a:effectLst/>
                          <a:latin typeface="Roboto "/>
                          <a:cs typeface="Arial" panose="020B0604020202020204" pitchFamily="34" charset="0"/>
                        </a:rPr>
                        <a:t>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1422784235"/>
                  </a:ext>
                </a:extLst>
              </a:tr>
              <a:tr h="219045">
                <a:tc>
                  <a:txBody>
                    <a:bodyPr/>
                    <a:lstStyle/>
                    <a:p>
                      <a:pPr algn="l" fontAlgn="b"/>
                      <a:r>
                        <a:rPr lang="mn-MN" sz="1000" u="none" strike="noStrike" dirty="0">
                          <a:solidFill>
                            <a:srgbClr val="FF0000"/>
                          </a:solidFill>
                          <a:effectLst/>
                          <a:latin typeface="Roboto "/>
                          <a:cs typeface="Arial" panose="020B0604020202020204" pitchFamily="34" charset="0"/>
                        </a:rPr>
                        <a:t>Ковид-19</a:t>
                      </a:r>
                      <a:endParaRPr lang="mn-MN"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29</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14 884</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10 192</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FF0000"/>
                          </a:solidFill>
                          <a:effectLst/>
                          <a:latin typeface="Roboto "/>
                          <a:cs typeface="Arial" panose="020B0604020202020204" pitchFamily="34" charset="0"/>
                        </a:rPr>
                        <a:t>-4</a:t>
                      </a:r>
                      <a:r>
                        <a:rPr lang="mn-MN" sz="1000" b="1" i="0" u="none" strike="noStrike" baseline="0" dirty="0">
                          <a:solidFill>
                            <a:srgbClr val="FF0000"/>
                          </a:solidFill>
                          <a:effectLst/>
                          <a:latin typeface="Roboto "/>
                          <a:cs typeface="Arial" panose="020B0604020202020204" pitchFamily="34" charset="0"/>
                        </a:rPr>
                        <a:t> 692</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FF0000"/>
                          </a:solidFill>
                          <a:effectLst/>
                          <a:latin typeface="Roboto "/>
                          <a:cs typeface="Arial" panose="020B0604020202020204" pitchFamily="34" charset="0"/>
                        </a:rPr>
                        <a:t>-0.3 </a:t>
                      </a:r>
                      <a:r>
                        <a:rPr lang="mn-MN" sz="1000" b="1" i="0" u="none" strike="noStrike" dirty="0">
                          <a:solidFill>
                            <a:srgbClr val="FF0000"/>
                          </a:solidFill>
                          <a:effectLst/>
                          <a:latin typeface="Roboto "/>
                          <a:cs typeface="Arial" panose="020B0604020202020204" pitchFamily="34" charset="0"/>
                        </a:rPr>
                        <a:t>дахин</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2270803019"/>
                  </a:ext>
                </a:extLst>
              </a:tr>
              <a:tr h="396472">
                <a:tc>
                  <a:txBody>
                    <a:bodyPr/>
                    <a:lstStyle/>
                    <a:p>
                      <a:pPr algn="l" fontAlgn="b"/>
                      <a:r>
                        <a:rPr lang="mn-MN" sz="1000" u="none" strike="noStrike" dirty="0">
                          <a:effectLst/>
                          <a:latin typeface="Roboto "/>
                          <a:cs typeface="Arial" panose="020B0604020202020204" pitchFamily="34" charset="0"/>
                        </a:rPr>
                        <a:t>Энтеровируст халдвар</a:t>
                      </a:r>
                      <a:endParaRPr lang="mn-MN"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62</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0</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0</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0.0 </a:t>
                      </a:r>
                      <a:r>
                        <a:rPr lang="mn-MN" sz="1000" b="1" i="0" u="none" strike="noStrike" dirty="0">
                          <a:solidFill>
                            <a:srgbClr val="000000"/>
                          </a:solidFill>
                          <a:effectLst/>
                          <a:latin typeface="Roboto "/>
                          <a:cs typeface="Arial" panose="020B0604020202020204" pitchFamily="34" charset="0"/>
                        </a:rPr>
                        <a:t>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2222984383"/>
                  </a:ext>
                </a:extLst>
              </a:tr>
              <a:tr h="219045">
                <a:tc>
                  <a:txBody>
                    <a:bodyPr/>
                    <a:lstStyle/>
                    <a:p>
                      <a:pPr algn="l" fontAlgn="b"/>
                      <a:r>
                        <a:rPr lang="mn-MN" sz="1000" u="none" strike="noStrike" dirty="0">
                          <a:solidFill>
                            <a:srgbClr val="FF0000"/>
                          </a:solidFill>
                          <a:effectLst/>
                          <a:latin typeface="Roboto "/>
                          <a:cs typeface="Arial" panose="020B0604020202020204" pitchFamily="34" charset="0"/>
                        </a:rPr>
                        <a:t>Тэмбүү</a:t>
                      </a:r>
                      <a:endParaRPr lang="mn-MN"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368</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338</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171</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FF0000"/>
                          </a:solidFill>
                          <a:effectLst/>
                          <a:latin typeface="Roboto "/>
                          <a:cs typeface="Arial" panose="020B0604020202020204" pitchFamily="34" charset="0"/>
                        </a:rPr>
                        <a:t>-167</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FF0000"/>
                          </a:solidFill>
                          <a:effectLst/>
                          <a:latin typeface="Roboto "/>
                          <a:cs typeface="Arial" panose="020B0604020202020204" pitchFamily="34" charset="0"/>
                        </a:rPr>
                        <a:t>-0.5 </a:t>
                      </a:r>
                      <a:r>
                        <a:rPr lang="mn-MN" sz="1000" b="1" i="0" u="none" strike="noStrike" dirty="0">
                          <a:solidFill>
                            <a:srgbClr val="FF0000"/>
                          </a:solidFill>
                          <a:effectLst/>
                          <a:latin typeface="Roboto "/>
                          <a:cs typeface="Arial" panose="020B0604020202020204" pitchFamily="34" charset="0"/>
                        </a:rPr>
                        <a:t>дахин</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2412637110"/>
                  </a:ext>
                </a:extLst>
              </a:tr>
              <a:tr h="219045">
                <a:tc>
                  <a:txBody>
                    <a:bodyPr/>
                    <a:lstStyle/>
                    <a:p>
                      <a:pPr algn="l" fontAlgn="b"/>
                      <a:r>
                        <a:rPr lang="mn-MN" sz="1000" u="none" strike="noStrike" dirty="0">
                          <a:solidFill>
                            <a:srgbClr val="FF0000"/>
                          </a:solidFill>
                          <a:effectLst/>
                          <a:latin typeface="Roboto "/>
                          <a:cs typeface="Arial" panose="020B0604020202020204" pitchFamily="34" charset="0"/>
                        </a:rPr>
                        <a:t>Төрөлхийн тэмбүү</a:t>
                      </a:r>
                      <a:endParaRPr lang="mn-MN"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2</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1</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0</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FF0000"/>
                          </a:solidFill>
                          <a:effectLst/>
                          <a:latin typeface="Roboto "/>
                          <a:cs typeface="Arial" panose="020B0604020202020204" pitchFamily="34" charset="0"/>
                        </a:rPr>
                        <a:t>-1</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FF0000"/>
                          </a:solidFill>
                          <a:effectLst/>
                          <a:latin typeface="Roboto "/>
                          <a:cs typeface="Arial" panose="020B0604020202020204" pitchFamily="34" charset="0"/>
                        </a:rPr>
                        <a:t>-1.0 </a:t>
                      </a:r>
                      <a:r>
                        <a:rPr lang="mn-MN" sz="1000" b="1" i="0" u="none" strike="noStrike" dirty="0">
                          <a:solidFill>
                            <a:srgbClr val="FF0000"/>
                          </a:solidFill>
                          <a:effectLst/>
                          <a:latin typeface="Roboto "/>
                          <a:cs typeface="Arial" panose="020B0604020202020204" pitchFamily="34" charset="0"/>
                        </a:rPr>
                        <a:t>дахин</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2956032282"/>
                  </a:ext>
                </a:extLst>
              </a:tr>
              <a:tr h="219045">
                <a:tc>
                  <a:txBody>
                    <a:bodyPr/>
                    <a:lstStyle/>
                    <a:p>
                      <a:pPr algn="l" fontAlgn="b"/>
                      <a:r>
                        <a:rPr lang="mn-MN" sz="1000" u="none" strike="noStrike" dirty="0">
                          <a:solidFill>
                            <a:srgbClr val="FF0000"/>
                          </a:solidFill>
                          <a:effectLst/>
                          <a:latin typeface="Roboto "/>
                          <a:cs typeface="Arial" panose="020B0604020202020204" pitchFamily="34" charset="0"/>
                        </a:rPr>
                        <a:t>Заг хүйтэн</a:t>
                      </a:r>
                      <a:endParaRPr lang="mn-MN"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99</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70</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53</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FF0000"/>
                          </a:solidFill>
                          <a:effectLst/>
                          <a:latin typeface="Roboto "/>
                          <a:cs typeface="Arial" panose="020B0604020202020204" pitchFamily="34" charset="0"/>
                        </a:rPr>
                        <a:t>-17</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FF0000"/>
                          </a:solidFill>
                          <a:effectLst/>
                          <a:latin typeface="Roboto "/>
                          <a:cs typeface="Arial" panose="020B0604020202020204" pitchFamily="34" charset="0"/>
                        </a:rPr>
                        <a:t>-0.2 </a:t>
                      </a:r>
                      <a:r>
                        <a:rPr lang="mn-MN" sz="1000" b="1" i="0" u="none" strike="noStrike" dirty="0">
                          <a:solidFill>
                            <a:srgbClr val="FF0000"/>
                          </a:solidFill>
                          <a:effectLst/>
                          <a:latin typeface="Roboto "/>
                          <a:cs typeface="Arial" panose="020B0604020202020204" pitchFamily="34" charset="0"/>
                        </a:rPr>
                        <a:t>дахин</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1822248565"/>
                  </a:ext>
                </a:extLst>
              </a:tr>
              <a:tr h="219045">
                <a:tc>
                  <a:txBody>
                    <a:bodyPr/>
                    <a:lstStyle/>
                    <a:p>
                      <a:pPr algn="l" fontAlgn="b"/>
                      <a:r>
                        <a:rPr lang="mn-MN" sz="1000" u="none" strike="noStrike">
                          <a:effectLst/>
                          <a:latin typeface="Roboto "/>
                          <a:cs typeface="Arial" panose="020B0604020202020204" pitchFamily="34" charset="0"/>
                        </a:rPr>
                        <a:t>Сүрьеэ</a:t>
                      </a:r>
                      <a:endParaRPr lang="mn-MN" sz="1000" b="0" i="0" u="none" strike="noStrike">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217</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165</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effectLst/>
                          <a:latin typeface="Roboto "/>
                          <a:cs typeface="Arial" panose="020B0604020202020204" pitchFamily="34" charset="0"/>
                        </a:rPr>
                        <a:t>207</a:t>
                      </a:r>
                      <a:endParaRPr lang="en-US" sz="1000" b="0"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000000"/>
                          </a:solidFill>
                          <a:effectLst/>
                          <a:latin typeface="Roboto "/>
                          <a:cs typeface="Arial" panose="020B0604020202020204" pitchFamily="34" charset="0"/>
                        </a:rPr>
                        <a:t>42</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000000"/>
                          </a:solidFill>
                          <a:effectLst/>
                          <a:latin typeface="Roboto "/>
                          <a:cs typeface="Arial" panose="020B0604020202020204" pitchFamily="34" charset="0"/>
                        </a:rPr>
                        <a:t>0.3 </a:t>
                      </a:r>
                      <a:r>
                        <a:rPr lang="mn-MN" sz="1000" b="1" i="0" u="none" strike="noStrike" dirty="0">
                          <a:solidFill>
                            <a:srgbClr val="000000"/>
                          </a:solidFill>
                          <a:effectLst/>
                          <a:latin typeface="Roboto "/>
                          <a:cs typeface="Arial" panose="020B0604020202020204" pitchFamily="34" charset="0"/>
                        </a:rPr>
                        <a:t>дахин</a:t>
                      </a:r>
                      <a:endParaRPr lang="en-US" sz="1000" b="1" i="0" u="none" strike="noStrike" dirty="0">
                        <a:solidFill>
                          <a:srgbClr val="00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1555603307"/>
                  </a:ext>
                </a:extLst>
              </a:tr>
              <a:tr h="219045">
                <a:tc>
                  <a:txBody>
                    <a:bodyPr/>
                    <a:lstStyle/>
                    <a:p>
                      <a:pPr algn="l" fontAlgn="b"/>
                      <a:r>
                        <a:rPr lang="mn-MN" sz="1000" u="none" strike="noStrike" dirty="0">
                          <a:solidFill>
                            <a:srgbClr val="FF0000"/>
                          </a:solidFill>
                          <a:effectLst/>
                          <a:latin typeface="Roboto "/>
                          <a:cs typeface="Arial" panose="020B0604020202020204" pitchFamily="34" charset="0"/>
                        </a:rPr>
                        <a:t>Мөөгөнцөр</a:t>
                      </a:r>
                      <a:endParaRPr lang="mn-MN"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60</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35</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30</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FF0000"/>
                          </a:solidFill>
                          <a:effectLst/>
                          <a:latin typeface="Roboto "/>
                          <a:cs typeface="Arial" panose="020B0604020202020204" pitchFamily="34" charset="0"/>
                        </a:rPr>
                        <a:t>-5</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FF0000"/>
                          </a:solidFill>
                          <a:effectLst/>
                          <a:latin typeface="Roboto "/>
                          <a:cs typeface="Arial" panose="020B0604020202020204" pitchFamily="34" charset="0"/>
                        </a:rPr>
                        <a:t>-0.1 </a:t>
                      </a:r>
                      <a:r>
                        <a:rPr lang="mn-MN" sz="1000" b="1" i="0" u="none" strike="noStrike" dirty="0">
                          <a:solidFill>
                            <a:srgbClr val="FF0000"/>
                          </a:solidFill>
                          <a:effectLst/>
                          <a:latin typeface="Roboto "/>
                          <a:cs typeface="Arial" panose="020B0604020202020204" pitchFamily="34" charset="0"/>
                        </a:rPr>
                        <a:t>дахин</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480929920"/>
                  </a:ext>
                </a:extLst>
              </a:tr>
              <a:tr h="219045">
                <a:tc>
                  <a:txBody>
                    <a:bodyPr/>
                    <a:lstStyle/>
                    <a:p>
                      <a:pPr algn="l" fontAlgn="b"/>
                      <a:r>
                        <a:rPr lang="mn-MN" sz="1000" u="none" strike="noStrike" dirty="0">
                          <a:solidFill>
                            <a:srgbClr val="FF0000"/>
                          </a:solidFill>
                          <a:effectLst/>
                          <a:latin typeface="Roboto "/>
                          <a:cs typeface="Arial" panose="020B0604020202020204" pitchFamily="34" charset="0"/>
                        </a:rPr>
                        <a:t>Трихомониаз</a:t>
                      </a:r>
                      <a:endParaRPr lang="mn-MN"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153</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108</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u="none" strike="noStrike" dirty="0">
                          <a:solidFill>
                            <a:srgbClr val="FF0000"/>
                          </a:solidFill>
                          <a:effectLst/>
                          <a:latin typeface="Roboto "/>
                          <a:cs typeface="Arial" panose="020B0604020202020204" pitchFamily="34" charset="0"/>
                        </a:rPr>
                        <a:t>103</a:t>
                      </a:r>
                      <a:endParaRPr lang="en-US" sz="1000" b="0"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FF0000"/>
                          </a:solidFill>
                          <a:effectLst/>
                          <a:latin typeface="Roboto "/>
                          <a:cs typeface="Arial" panose="020B0604020202020204" pitchFamily="34" charset="0"/>
                        </a:rPr>
                        <a:t>-5</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r" fontAlgn="b"/>
                      <a:r>
                        <a:rPr lang="en-US" sz="1000" b="1" i="0" u="none" strike="noStrike" dirty="0">
                          <a:solidFill>
                            <a:srgbClr val="FF0000"/>
                          </a:solidFill>
                          <a:effectLst/>
                          <a:latin typeface="Roboto "/>
                          <a:cs typeface="Arial" panose="020B0604020202020204" pitchFamily="34" charset="0"/>
                        </a:rPr>
                        <a:t>0.05 </a:t>
                      </a:r>
                      <a:r>
                        <a:rPr lang="mn-MN" sz="1000" b="1" i="0" u="none" strike="noStrike" dirty="0">
                          <a:solidFill>
                            <a:srgbClr val="FF0000"/>
                          </a:solidFill>
                          <a:effectLst/>
                          <a:latin typeface="Roboto "/>
                          <a:cs typeface="Arial" panose="020B0604020202020204" pitchFamily="34" charset="0"/>
                        </a:rPr>
                        <a:t>дахин</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942082799"/>
                  </a:ext>
                </a:extLst>
              </a:tr>
              <a:tr h="219045">
                <a:tc>
                  <a:txBody>
                    <a:bodyPr/>
                    <a:lstStyle/>
                    <a:p>
                      <a:pPr algn="l" fontAlgn="b"/>
                      <a:r>
                        <a:rPr lang="mn-MN" sz="1000" u="none" strike="noStrike">
                          <a:solidFill>
                            <a:srgbClr val="FF0000"/>
                          </a:solidFill>
                          <a:effectLst/>
                          <a:latin typeface="Roboto "/>
                          <a:cs typeface="Arial" panose="020B0604020202020204" pitchFamily="34" charset="0"/>
                        </a:rPr>
                        <a:t>ХДХВ/ДОХ</a:t>
                      </a:r>
                      <a:endParaRPr lang="mn-MN" sz="1000" b="0" i="0" u="none" strike="noStrike">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en-US" sz="1000" u="none" strike="noStrike">
                          <a:solidFill>
                            <a:srgbClr val="FF0000"/>
                          </a:solidFill>
                          <a:effectLst/>
                          <a:latin typeface="Roboto "/>
                          <a:cs typeface="Arial" panose="020B0604020202020204" pitchFamily="34" charset="0"/>
                        </a:rPr>
                        <a:t>0</a:t>
                      </a:r>
                      <a:endParaRPr lang="en-US" sz="1000" b="0" i="0" u="none" strike="noStrike">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en-US" sz="1000" u="none" strike="noStrike">
                          <a:solidFill>
                            <a:srgbClr val="FF0000"/>
                          </a:solidFill>
                          <a:effectLst/>
                          <a:latin typeface="Roboto "/>
                          <a:cs typeface="Arial" panose="020B0604020202020204" pitchFamily="34" charset="0"/>
                        </a:rPr>
                        <a:t>0</a:t>
                      </a:r>
                      <a:endParaRPr lang="en-US" sz="1000" b="0" i="0" u="none" strike="noStrike">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en-US" sz="1000" u="none" strike="noStrike">
                          <a:solidFill>
                            <a:srgbClr val="FF0000"/>
                          </a:solidFill>
                          <a:effectLst/>
                          <a:latin typeface="Roboto "/>
                          <a:cs typeface="Arial" panose="020B0604020202020204" pitchFamily="34" charset="0"/>
                        </a:rPr>
                        <a:t>0</a:t>
                      </a:r>
                      <a:endParaRPr lang="en-US" sz="1000" b="0" i="0" u="none" strike="noStrike">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tc>
                  <a:txBody>
                    <a:bodyPr/>
                    <a:lstStyle/>
                    <a:p>
                      <a:pPr algn="ctr" fontAlgn="b"/>
                      <a:r>
                        <a:rPr lang="mn-MN" sz="1000" b="1" i="0" u="none" strike="noStrike" dirty="0">
                          <a:solidFill>
                            <a:srgbClr val="FF0000"/>
                          </a:solidFill>
                          <a:effectLst/>
                          <a:latin typeface="Roboto "/>
                          <a:cs typeface="Arial" panose="020B0604020202020204" pitchFamily="34" charset="0"/>
                        </a:rPr>
                        <a:t>0</a:t>
                      </a:r>
                    </a:p>
                  </a:txBody>
                  <a:tcPr marL="13268" marR="13268" marT="13268" marB="0" anchor="ctr">
                    <a:solidFill>
                      <a:schemeClr val="bg1">
                        <a:lumMod val="95000"/>
                      </a:schemeClr>
                    </a:solidFill>
                  </a:tcPr>
                </a:tc>
                <a:tc>
                  <a:txBody>
                    <a:bodyPr/>
                    <a:lstStyle/>
                    <a:p>
                      <a:pPr algn="r" fontAlgn="b"/>
                      <a:r>
                        <a:rPr lang="en-US" sz="1000" b="1" i="0" u="none" strike="noStrike" dirty="0">
                          <a:solidFill>
                            <a:srgbClr val="FF0000"/>
                          </a:solidFill>
                          <a:effectLst/>
                          <a:latin typeface="Roboto "/>
                          <a:cs typeface="Arial" panose="020B0604020202020204" pitchFamily="34" charset="0"/>
                        </a:rPr>
                        <a:t>0.0 </a:t>
                      </a:r>
                      <a:r>
                        <a:rPr lang="mn-MN" sz="1000" b="1" i="0" u="none" strike="noStrike" dirty="0">
                          <a:solidFill>
                            <a:srgbClr val="FF0000"/>
                          </a:solidFill>
                          <a:effectLst/>
                          <a:latin typeface="Roboto "/>
                          <a:cs typeface="Arial" panose="020B0604020202020204" pitchFamily="34" charset="0"/>
                        </a:rPr>
                        <a:t>дахин</a:t>
                      </a:r>
                      <a:endParaRPr lang="en-US" sz="1000" b="1" i="0" u="none" strike="noStrike" dirty="0">
                        <a:solidFill>
                          <a:srgbClr val="FF0000"/>
                        </a:solidFill>
                        <a:effectLst/>
                        <a:latin typeface="Roboto "/>
                        <a:cs typeface="Arial" panose="020B0604020202020204" pitchFamily="34" charset="0"/>
                      </a:endParaRPr>
                    </a:p>
                  </a:txBody>
                  <a:tcPr marL="13268" marR="13268" marT="13268" marB="0" anchor="ctr">
                    <a:solidFill>
                      <a:schemeClr val="bg1">
                        <a:lumMod val="95000"/>
                      </a:schemeClr>
                    </a:solidFill>
                  </a:tcPr>
                </a:tc>
                <a:extLst>
                  <a:ext uri="{0D108BD9-81ED-4DB2-BD59-A6C34878D82A}">
                    <a16:rowId xmlns:a16="http://schemas.microsoft.com/office/drawing/2014/main" val="3892875946"/>
                  </a:ext>
                </a:extLst>
              </a:tr>
            </a:tbl>
          </a:graphicData>
        </a:graphic>
      </p:graphicFrame>
      <p:sp>
        <p:nvSpPr>
          <p:cNvPr id="4" name="TextBox 3"/>
          <p:cNvSpPr txBox="1"/>
          <p:nvPr/>
        </p:nvSpPr>
        <p:spPr>
          <a:xfrm>
            <a:off x="211953" y="716285"/>
            <a:ext cx="6386557" cy="1015663"/>
          </a:xfrm>
          <a:prstGeom prst="rect">
            <a:avLst/>
          </a:prstGeom>
          <a:noFill/>
        </p:spPr>
        <p:txBody>
          <a:bodyPr wrap="square" rtlCol="0">
            <a:spAutoFit/>
          </a:bodyPr>
          <a:lstStyle/>
          <a:p>
            <a:r>
              <a:rPr lang="en-US" sz="1200" dirty="0">
                <a:latin typeface="Roboto Light" panose="02000000000000000000" pitchFamily="2" charset="0"/>
                <a:ea typeface="Roboto Light" panose="02000000000000000000" pitchFamily="2" charset="0"/>
                <a:cs typeface="Arial" panose="020B0604020202020204" pitchFamily="34" charset="0"/>
              </a:rPr>
              <a:t>2021 </a:t>
            </a:r>
            <a:r>
              <a:rPr lang="mn-MN" sz="1200" dirty="0">
                <a:latin typeface="Roboto Light" panose="02000000000000000000" pitchFamily="2" charset="0"/>
                <a:ea typeface="Roboto Light" panose="02000000000000000000" pitchFamily="2" charset="0"/>
                <a:cs typeface="Arial" panose="020B0604020202020204" pitchFamily="34" charset="0"/>
              </a:rPr>
              <a:t>оны байдлаар халдварт өвчин Нийслэлийн хэмжээнд нийт 165,234 байгаагаас Чингэлтэй дүүрэгт 15,660 </a:t>
            </a:r>
            <a:r>
              <a:rPr lang="en-US" sz="1200" dirty="0">
                <a:latin typeface="Roboto Light" panose="02000000000000000000" pitchFamily="2" charset="0"/>
                <a:ea typeface="Roboto Light" panose="02000000000000000000" pitchFamily="2" charset="0"/>
                <a:cs typeface="Arial" panose="020B0604020202020204" pitchFamily="34" charset="0"/>
              </a:rPr>
              <a:t>(9.5%)</a:t>
            </a:r>
            <a:r>
              <a:rPr lang="mn-MN" sz="1200" dirty="0">
                <a:latin typeface="Roboto Light" panose="02000000000000000000" pitchFamily="2" charset="0"/>
                <a:ea typeface="Roboto Light" panose="02000000000000000000" pitchFamily="2" charset="0"/>
                <a:cs typeface="Arial" panose="020B0604020202020204" pitchFamily="34" charset="0"/>
              </a:rPr>
              <a:t> бүртгэгдсэн байна. Үүнээс 5</a:t>
            </a:r>
            <a:r>
              <a:rPr lang="en-US" sz="1200" dirty="0">
                <a:latin typeface="Roboto Light" panose="02000000000000000000" pitchFamily="2" charset="0"/>
                <a:ea typeface="Roboto Light" panose="02000000000000000000" pitchFamily="2" charset="0"/>
                <a:cs typeface="Arial" panose="020B0604020202020204" pitchFamily="34" charset="0"/>
              </a:rPr>
              <a:t>52</a:t>
            </a:r>
            <a:r>
              <a:rPr lang="mn-MN" sz="1200" dirty="0">
                <a:latin typeface="Roboto Light" panose="02000000000000000000" pitchFamily="2" charset="0"/>
                <a:ea typeface="Roboto Light" panose="02000000000000000000" pitchFamily="2" charset="0"/>
                <a:cs typeface="Arial" panose="020B0604020202020204" pitchFamily="34" charset="0"/>
              </a:rPr>
              <a:t> </a:t>
            </a:r>
            <a:r>
              <a:rPr lang="en-US" sz="1200" dirty="0">
                <a:latin typeface="Roboto Light" panose="02000000000000000000" pitchFamily="2" charset="0"/>
                <a:ea typeface="Roboto Light" panose="02000000000000000000" pitchFamily="2" charset="0"/>
                <a:cs typeface="Arial" panose="020B0604020202020204" pitchFamily="34" charset="0"/>
              </a:rPr>
              <a:t>(3.5%)</a:t>
            </a:r>
            <a:r>
              <a:rPr lang="mn-MN" sz="1200" dirty="0">
                <a:latin typeface="Roboto Light" panose="02000000000000000000" pitchFamily="2" charset="0"/>
                <a:ea typeface="Roboto Light" panose="02000000000000000000" pitchFamily="2" charset="0"/>
                <a:cs typeface="Arial" panose="020B0604020202020204" pitchFamily="34" charset="0"/>
              </a:rPr>
              <a:t> нь бэлгийн замын өвчин байна.</a:t>
            </a:r>
            <a:r>
              <a:rPr lang="en-US" sz="1200" dirty="0">
                <a:latin typeface="Roboto Light" panose="02000000000000000000" pitchFamily="2" charset="0"/>
                <a:ea typeface="Roboto Light" panose="02000000000000000000" pitchFamily="2" charset="0"/>
                <a:cs typeface="Arial" panose="020B0604020202020204" pitchFamily="34" charset="0"/>
              </a:rPr>
              <a:t> </a:t>
            </a:r>
            <a:r>
              <a:rPr lang="mn-MN" sz="1200" dirty="0">
                <a:latin typeface="Roboto Light" panose="02000000000000000000" pitchFamily="2" charset="0"/>
                <a:ea typeface="Roboto Light" panose="02000000000000000000" pitchFamily="2" charset="0"/>
                <a:cs typeface="Arial" panose="020B0604020202020204" pitchFamily="34" charset="0"/>
              </a:rPr>
              <a:t>Үүнээс тэмбүү 338</a:t>
            </a:r>
            <a:r>
              <a:rPr lang="en-US" sz="1200" dirty="0">
                <a:latin typeface="Roboto Light" panose="02000000000000000000" pitchFamily="2" charset="0"/>
                <a:ea typeface="Roboto Light" panose="02000000000000000000" pitchFamily="2" charset="0"/>
                <a:cs typeface="Arial" panose="020B0604020202020204" pitchFamily="34" charset="0"/>
              </a:rPr>
              <a:t>(61.2%)</a:t>
            </a:r>
            <a:r>
              <a:rPr lang="mn-MN" sz="1200" dirty="0">
                <a:latin typeface="Roboto Light" panose="02000000000000000000" pitchFamily="2" charset="0"/>
                <a:ea typeface="Roboto Light" panose="02000000000000000000" pitchFamily="2" charset="0"/>
                <a:cs typeface="Arial" panose="020B0604020202020204" pitchFamily="34" charset="0"/>
              </a:rPr>
              <a:t>, заг хүйтэн 70</a:t>
            </a:r>
            <a:r>
              <a:rPr lang="en-US" sz="1200" dirty="0">
                <a:latin typeface="Roboto Light" panose="02000000000000000000" pitchFamily="2" charset="0"/>
                <a:ea typeface="Roboto Light" panose="02000000000000000000" pitchFamily="2" charset="0"/>
                <a:cs typeface="Arial" panose="020B0604020202020204" pitchFamily="34" charset="0"/>
              </a:rPr>
              <a:t> (12.7%)</a:t>
            </a:r>
            <a:r>
              <a:rPr lang="mn-MN" sz="1200" dirty="0">
                <a:latin typeface="Roboto Light" panose="02000000000000000000" pitchFamily="2" charset="0"/>
                <a:ea typeface="Roboto Light" panose="02000000000000000000" pitchFamily="2" charset="0"/>
                <a:cs typeface="Arial" panose="020B0604020202020204" pitchFamily="34" charset="0"/>
              </a:rPr>
              <a:t>, мөөгөнцөр 35</a:t>
            </a:r>
            <a:r>
              <a:rPr lang="en-US" sz="1200" dirty="0">
                <a:latin typeface="Roboto Light" panose="02000000000000000000" pitchFamily="2" charset="0"/>
                <a:ea typeface="Roboto Light" panose="02000000000000000000" pitchFamily="2" charset="0"/>
                <a:cs typeface="Arial" panose="020B0604020202020204" pitchFamily="34" charset="0"/>
              </a:rPr>
              <a:t> (6.3%)</a:t>
            </a:r>
            <a:r>
              <a:rPr lang="mn-MN" sz="1200" dirty="0">
                <a:latin typeface="Roboto Light" panose="02000000000000000000" pitchFamily="2" charset="0"/>
                <a:ea typeface="Roboto Light" panose="02000000000000000000" pitchFamily="2" charset="0"/>
                <a:cs typeface="Arial" panose="020B0604020202020204" pitchFamily="34" charset="0"/>
              </a:rPr>
              <a:t>, трихомониаз 108</a:t>
            </a:r>
            <a:r>
              <a:rPr lang="en-US" sz="1200" dirty="0">
                <a:latin typeface="Roboto Light" panose="02000000000000000000" pitchFamily="2" charset="0"/>
                <a:ea typeface="Roboto Light" panose="02000000000000000000" pitchFamily="2" charset="0"/>
                <a:cs typeface="Arial" panose="020B0604020202020204" pitchFamily="34" charset="0"/>
              </a:rPr>
              <a:t>(19.6%)</a:t>
            </a:r>
            <a:r>
              <a:rPr lang="mn-MN" sz="1200" dirty="0">
                <a:latin typeface="Roboto Light" panose="02000000000000000000" pitchFamily="2" charset="0"/>
                <a:ea typeface="Roboto Light" panose="02000000000000000000" pitchFamily="2" charset="0"/>
                <a:cs typeface="Arial" panose="020B0604020202020204" pitchFamily="34" charset="0"/>
              </a:rPr>
              <a:t> байгаа нь 2020 онтой харьцуулахад 23,6 хувиар буурсан байна.</a:t>
            </a:r>
            <a:endParaRPr lang="en-US" sz="1200" dirty="0">
              <a:latin typeface="Roboto Light" panose="02000000000000000000" pitchFamily="2" charset="0"/>
              <a:ea typeface="Roboto Light" panose="02000000000000000000" pitchFamily="2" charset="0"/>
              <a:cs typeface="Arial" panose="020B0604020202020204" pitchFamily="34" charset="0"/>
            </a:endParaRPr>
          </a:p>
        </p:txBody>
      </p:sp>
      <p:sp>
        <p:nvSpPr>
          <p:cNvPr id="5" name="TextBox 4"/>
          <p:cNvSpPr txBox="1"/>
          <p:nvPr/>
        </p:nvSpPr>
        <p:spPr>
          <a:xfrm>
            <a:off x="211953" y="1726934"/>
            <a:ext cx="4893276" cy="276999"/>
          </a:xfrm>
          <a:prstGeom prst="rect">
            <a:avLst/>
          </a:prstGeom>
          <a:noFill/>
        </p:spPr>
        <p:txBody>
          <a:bodyPr wrap="square" rtlCol="0">
            <a:spAutoFit/>
          </a:bodyPr>
          <a:lstStyle/>
          <a:p>
            <a:r>
              <a:rPr lang="mn-MN" sz="1200" dirty="0">
                <a:latin typeface="Roboto Light" panose="02000000000000000000" pitchFamily="2" charset="0"/>
                <a:ea typeface="Roboto Light" panose="02000000000000000000" pitchFamily="2" charset="0"/>
                <a:cs typeface="Arial" panose="020B0604020202020204" pitchFamily="34" charset="0"/>
              </a:rPr>
              <a:t>Хүснэгт 3 Халдварт өвчиний төрөл, тоо</a:t>
            </a:r>
          </a:p>
        </p:txBody>
      </p:sp>
      <p:sp>
        <p:nvSpPr>
          <p:cNvPr id="6" name="TextBox 5"/>
          <p:cNvSpPr txBox="1"/>
          <p:nvPr/>
        </p:nvSpPr>
        <p:spPr>
          <a:xfrm>
            <a:off x="211953" y="412942"/>
            <a:ext cx="6176490" cy="307777"/>
          </a:xfrm>
          <a:prstGeom prst="rect">
            <a:avLst/>
          </a:prstGeom>
          <a:noFill/>
        </p:spPr>
        <p:txBody>
          <a:bodyPr wrap="square" rtlCol="0">
            <a:spAutoFit/>
          </a:bodyPr>
          <a:lstStyle/>
          <a:p>
            <a:r>
              <a:rPr lang="mn-MN" sz="1400" b="1" dirty="0">
                <a:latin typeface="Roboto Light" panose="02000000000000000000" pitchFamily="2" charset="0"/>
                <a:ea typeface="Roboto Light" panose="02000000000000000000" pitchFamily="2" charset="0"/>
                <a:cs typeface="Arial" panose="020B0604020202020204" pitchFamily="34" charset="0"/>
              </a:rPr>
              <a:t>ХАЛДВАРТ ӨВЧИН</a:t>
            </a:r>
            <a:endParaRPr lang="en-US" sz="1400" b="1" dirty="0">
              <a:latin typeface="Roboto Light" panose="02000000000000000000" pitchFamily="2" charset="0"/>
              <a:ea typeface="Roboto Light" panose="02000000000000000000" pitchFamily="2" charset="0"/>
              <a:cs typeface="Arial" panose="020B0604020202020204" pitchFamily="34" charset="0"/>
            </a:endParaRPr>
          </a:p>
        </p:txBody>
      </p:sp>
      <p:sp>
        <p:nvSpPr>
          <p:cNvPr id="7" name="TextBox 6"/>
          <p:cNvSpPr txBox="1"/>
          <p:nvPr/>
        </p:nvSpPr>
        <p:spPr>
          <a:xfrm>
            <a:off x="3983277" y="211297"/>
            <a:ext cx="3726493" cy="246221"/>
          </a:xfrm>
          <a:prstGeom prst="rect">
            <a:avLst/>
          </a:prstGeom>
          <a:noFill/>
        </p:spPr>
        <p:txBody>
          <a:bodyPr wrap="square" rtlCol="0">
            <a:spAutoFit/>
          </a:bodyPr>
          <a:lstStyle/>
          <a:p>
            <a:r>
              <a:rPr lang="mn-MN" sz="1000" i="1" dirty="0">
                <a:solidFill>
                  <a:schemeClr val="accent1"/>
                </a:solidFill>
                <a:latin typeface="Roboto Light" panose="02000000000000000000" pitchFamily="2" charset="0"/>
                <a:ea typeface="Roboto Light" panose="02000000000000000000" pitchFamily="2" charset="0"/>
              </a:rPr>
              <a:t>Эрүүл мэндийн салбарын танилцуулга – 2022 </a:t>
            </a:r>
            <a:endParaRPr lang="en-US" sz="1000" i="1" dirty="0">
              <a:solidFill>
                <a:schemeClr val="accent1"/>
              </a:solidFill>
              <a:latin typeface="Roboto Light" panose="02000000000000000000" pitchFamily="2" charset="0"/>
              <a:ea typeface="Roboto Light" panose="02000000000000000000" pitchFamily="2" charset="0"/>
            </a:endParaRPr>
          </a:p>
        </p:txBody>
      </p:sp>
      <p:sp>
        <p:nvSpPr>
          <p:cNvPr id="3" name="Slide Number Placeholder 2"/>
          <p:cNvSpPr>
            <a:spLocks noGrp="1"/>
          </p:cNvSpPr>
          <p:nvPr>
            <p:ph type="sldNum" sz="quarter" idx="12"/>
          </p:nvPr>
        </p:nvSpPr>
        <p:spPr/>
        <p:txBody>
          <a:bodyPr/>
          <a:lstStyle/>
          <a:p>
            <a:fld id="{4751D505-C816-4659-A261-B6531F0D8C8F}" type="slidenum">
              <a:rPr lang="en-US" smtClean="0"/>
              <a:t>11</a:t>
            </a:fld>
            <a:endParaRPr lang="en-US"/>
          </a:p>
        </p:txBody>
      </p:sp>
    </p:spTree>
    <p:extLst>
      <p:ext uri="{BB962C8B-B14F-4D97-AF65-F5344CB8AC3E}">
        <p14:creationId xmlns:p14="http://schemas.microsoft.com/office/powerpoint/2010/main" val="67686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0198" y="746403"/>
            <a:ext cx="1031051" cy="307777"/>
          </a:xfrm>
          <a:prstGeom prst="rect">
            <a:avLst/>
          </a:prstGeom>
        </p:spPr>
        <p:txBody>
          <a:bodyPr wrap="none">
            <a:spAutoFit/>
          </a:bodyPr>
          <a:lstStyle/>
          <a:p>
            <a:r>
              <a:rPr lang="en-US" sz="1400" b="1" dirty="0">
                <a:solidFill>
                  <a:srgbClr val="26AE5F"/>
                </a:solidFill>
                <a:latin typeface="Roboto Light" panose="02000000000000000000" pitchFamily="2" charset="0"/>
                <a:ea typeface="Roboto Light" panose="02000000000000000000" pitchFamily="2" charset="0"/>
              </a:rPr>
              <a:t>ДҮГНЭЛТ </a:t>
            </a:r>
            <a:endParaRPr lang="en-US" sz="1400" b="1" dirty="0">
              <a:latin typeface="Roboto Light" panose="02000000000000000000" pitchFamily="2" charset="0"/>
              <a:ea typeface="Roboto Light" panose="02000000000000000000" pitchFamily="2" charset="0"/>
            </a:endParaRPr>
          </a:p>
        </p:txBody>
      </p:sp>
      <p:sp>
        <p:nvSpPr>
          <p:cNvPr id="3" name="Rectangle 2"/>
          <p:cNvSpPr/>
          <p:nvPr/>
        </p:nvSpPr>
        <p:spPr>
          <a:xfrm>
            <a:off x="528308" y="1054180"/>
            <a:ext cx="6198169" cy="8311891"/>
          </a:xfrm>
          <a:prstGeom prst="rect">
            <a:avLst/>
          </a:prstGeom>
        </p:spPr>
        <p:txBody>
          <a:bodyPr wrap="square">
            <a:spAutoFit/>
          </a:bodyPr>
          <a:lstStyle/>
          <a:p>
            <a:pPr marL="8255" marR="111125" indent="-6350" algn="just">
              <a:lnSpc>
                <a:spcPct val="111000"/>
              </a:lnSpc>
              <a:spcBef>
                <a:spcPts val="0"/>
              </a:spcBef>
              <a:spcAft>
                <a:spcPts val="20"/>
              </a:spcAft>
            </a:pPr>
            <a:r>
              <a:rPr lang="en-US" sz="1200" dirty="0">
                <a:solidFill>
                  <a:srgbClr val="000000"/>
                </a:solidFill>
                <a:latin typeface="Roboto Light" panose="02000000000000000000" pitchFamily="2" charset="0"/>
                <a:ea typeface="Roboto Light" panose="02000000000000000000" pitchFamily="2" charset="0"/>
              </a:rPr>
              <a:t>     </a:t>
            </a:r>
            <a:r>
              <a:rPr lang="mn-MN" sz="1200" dirty="0">
                <a:solidFill>
                  <a:srgbClr val="000000"/>
                </a:solidFill>
                <a:latin typeface="Roboto Light" panose="02000000000000000000" pitchFamily="2" charset="0"/>
                <a:ea typeface="Roboto Light" panose="02000000000000000000" pitchFamily="2" charset="0"/>
              </a:rPr>
              <a:t>”Төрөөс эрүүл мэндийн талаар баримтлах бодлого”-ын хүрээнд “Нэн шаардлагатай мэргэшлээр эмнэлгийн мэргэжилтэн бэлтгэх, орон нутгийг эмнэлгийн мэргэжилтнээр хангах хүрээнд хүний нөөцийг төлөвлөх, сургах, урамшуулах арга хэмжээг цогцоор нь хэрэгжүүлэх” зорилтыг үнэлэх шалгуур үзүүлэлтэд эмч сувилагчийн харьцааг 2021 онд 1:1.6 болгох зорилт тавьсан бөгөөд энэ үзүүлэлт 2021 онд 1:1.0 байна.  </a:t>
            </a:r>
          </a:p>
          <a:p>
            <a:pPr>
              <a:lnSpc>
                <a:spcPct val="107000"/>
              </a:lnSpc>
            </a:pPr>
            <a:r>
              <a:rPr lang="mn-MN" sz="1200" dirty="0">
                <a:solidFill>
                  <a:srgbClr val="000000"/>
                </a:solidFill>
                <a:latin typeface="Roboto Light" panose="02000000000000000000" pitchFamily="2" charset="0"/>
                <a:ea typeface="Roboto Light" panose="02000000000000000000" pitchFamily="2" charset="0"/>
              </a:rPr>
              <a:t>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Улсын хэмжээнд эрүүл мэндийн нийт байгууллага 2021 оны жилийн эцсийн байдлаар 4952 болж, өмнөх оноос 377 (8.2%)-гоор, 2011 оноос 2025 (69.2%)-аар тус тус нэмэгджээ</a:t>
            </a:r>
            <a:r>
              <a:rPr lang="en-US" sz="1200" dirty="0">
                <a:solidFill>
                  <a:srgbClr val="000000"/>
                </a:solidFill>
                <a:latin typeface="Roboto Light" panose="02000000000000000000" pitchFamily="2" charset="0"/>
                <a:ea typeface="Roboto Light" panose="02000000000000000000" pitchFamily="2" charset="0"/>
              </a:rPr>
              <a:t>.</a:t>
            </a:r>
            <a:endParaRPr lang="mn-MN" sz="1200" dirty="0">
              <a:solidFill>
                <a:srgbClr val="000000"/>
              </a:solidFill>
              <a:latin typeface="Roboto Light" panose="02000000000000000000" pitchFamily="2" charset="0"/>
              <a:ea typeface="Roboto Light" panose="02000000000000000000" pitchFamily="2" charset="0"/>
            </a:endParaRP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Эрүүл мэндийн салбарт 2021 оны байдлаар нийт 58696 ажиллагчид ажиллаж,  өмнөх оноос 2.2 мянга (3.9%)-аар тус тус нэмэгдсэн байна. Эрүүл мэндийн байгууллагын ажилтан өмнөх оноос нэмэгдэхэд эм зүйч 274 (10.4%)-өөр, их эмч 539 (4.3 %)-өөр, эмнэлгийн тусгай мэргэжилтэн 714 (3.3%)-өөр өссөн нь нөлөөлжээ. Нийт ажиллагчдын 82.1 хувийг эмэгтэйчүүд эзэлж байна.   </a:t>
            </a:r>
          </a:p>
          <a:p>
            <a:pPr marL="11430">
              <a:lnSpc>
                <a:spcPct val="107000"/>
              </a:lnSpc>
              <a:spcAft>
                <a:spcPts val="55"/>
              </a:spcAft>
            </a:pPr>
            <a:r>
              <a:rPr lang="mn-MN" sz="1200" dirty="0">
                <a:solidFill>
                  <a:srgbClr val="000000"/>
                </a:solidFill>
                <a:latin typeface="Roboto Light" panose="02000000000000000000" pitchFamily="2" charset="0"/>
                <a:ea typeface="Roboto Light" panose="02000000000000000000" pitchFamily="2" charset="0"/>
              </a:rPr>
              <a:t>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Өрхийн эрүүл мэндийн төвийн нэг их эмчид ногдох хүн 2021 онд 2913 болж, 2011 оныхоос 500гаар буурсан ч, стандарт хэмжээнээс 45.7 хувиар их байна. Харин өмнөх оноос 41-ээр өссөн байна. Өрхийн эрүүл мэндийн төвийн нэг их эмчид ногдох хүнийг бүсээр харвал 2021 онд бүх бүсэд улсын дунджаас 29.7-40.4 хувиар их байна. </a:t>
            </a:r>
          </a:p>
          <a:p>
            <a:pPr marL="11430">
              <a:lnSpc>
                <a:spcPct val="107000"/>
              </a:lnSpc>
              <a:spcAft>
                <a:spcPts val="70"/>
              </a:spcAft>
            </a:pPr>
            <a:r>
              <a:rPr lang="mn-MN" sz="1200" dirty="0">
                <a:solidFill>
                  <a:srgbClr val="000000"/>
                </a:solidFill>
                <a:latin typeface="Roboto Light" panose="02000000000000000000" pitchFamily="2" charset="0"/>
                <a:ea typeface="Roboto Light" panose="02000000000000000000" pitchFamily="2" charset="0"/>
              </a:rPr>
              <a:t>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Эмнэлгийн орны тоо 2021 онд 35.3 мянга болж, 2011 оноос 16.3 мянга буюу 86.2 хувиар, өмнөх оноос 8.2 мянган ор буюу 30.4 хувиар нэмэгджээ.  </a:t>
            </a:r>
          </a:p>
          <a:p>
            <a:pPr marL="11430">
              <a:lnSpc>
                <a:spcPct val="107000"/>
              </a:lnSpc>
              <a:spcAft>
                <a:spcPts val="55"/>
              </a:spcAft>
            </a:pPr>
            <a:r>
              <a:rPr lang="mn-MN" sz="1200" dirty="0">
                <a:solidFill>
                  <a:srgbClr val="000000"/>
                </a:solidFill>
                <a:latin typeface="Roboto Light" panose="02000000000000000000" pitchFamily="2" charset="0"/>
                <a:ea typeface="Roboto Light" panose="02000000000000000000" pitchFamily="2" charset="0"/>
              </a:rPr>
              <a:t>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”Төрөөс эрүүл мэндийн талаар баримтлах бодлого”-ын хүрээнд “Улсын нэгдсэн төсвөөс эрүүл мэндийн салбарт зарцуулах зардлыг 12 хувь, ДНБ-д эрүүл мэндийн салбарын санхүүжилтийн эзлэх хэмжээг 2021 он гэхэд 3.7-д хүргэх” зорилт тавьсан. ДНБ-д эрүүл мэндийн зардлын эзлэх хувь 2021 онд 1.3 болж, 2011 он болон өмнөх оноос 0.8-1.2 нэгж хувиар тус тус буурсан байна. </a:t>
            </a:r>
          </a:p>
          <a:p>
            <a:pPr marL="11430">
              <a:lnSpc>
                <a:spcPct val="107000"/>
              </a:lnSpc>
              <a:spcAft>
                <a:spcPts val="70"/>
              </a:spcAft>
            </a:pPr>
            <a:r>
              <a:rPr lang="mn-MN" sz="1200" dirty="0">
                <a:solidFill>
                  <a:srgbClr val="000000"/>
                </a:solidFill>
                <a:latin typeface="Roboto Light" panose="02000000000000000000" pitchFamily="2" charset="0"/>
                <a:ea typeface="Roboto Light" panose="02000000000000000000" pitchFamily="2" charset="0"/>
              </a:rPr>
              <a:t>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2021 онд нийт 72.1 мянган хүүхэд төрж, сүүлийн 10 жилийн дунджаас 7.4 хувиар, өмнөх оноос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6.0 хувиар буурчээ. </a:t>
            </a:r>
          </a:p>
          <a:p>
            <a:pPr marL="11430">
              <a:lnSpc>
                <a:spcPct val="107000"/>
              </a:lnSpc>
              <a:spcAft>
                <a:spcPts val="55"/>
              </a:spcAft>
            </a:pPr>
            <a:r>
              <a:rPr lang="mn-MN" sz="1200" dirty="0">
                <a:solidFill>
                  <a:srgbClr val="000000"/>
                </a:solidFill>
                <a:latin typeface="Roboto Light" panose="02000000000000000000" pitchFamily="2" charset="0"/>
                <a:ea typeface="Roboto Light" panose="02000000000000000000" pitchFamily="2" charset="0"/>
              </a:rPr>
              <a:t>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Монгол Улсын нийт төрөлтийн 50.8 хувийг Улаанбаатар хотын төрөлт эзэлж, төрөлтийн түвшин улсын дунджаас 2.1-ээр их байна. Төрөлтийн түвшинг бүс нутгаар харвал Баруун бүсийнх бусад бүсээс өндөр 22.8 байгаа нь улсын дунджаас 1.0 нэгжээр их, төвийн бүсийн төрөлт хамгийн бага 18.2 болж, улсын дунджаас 3.6-гаар бага байна.  </a:t>
            </a:r>
          </a:p>
        </p:txBody>
      </p:sp>
      <p:sp>
        <p:nvSpPr>
          <p:cNvPr id="4" name="TextBox 3"/>
          <p:cNvSpPr txBox="1"/>
          <p:nvPr/>
        </p:nvSpPr>
        <p:spPr>
          <a:xfrm>
            <a:off x="3983277" y="211297"/>
            <a:ext cx="3726493" cy="246221"/>
          </a:xfrm>
          <a:prstGeom prst="rect">
            <a:avLst/>
          </a:prstGeom>
          <a:noFill/>
        </p:spPr>
        <p:txBody>
          <a:bodyPr wrap="square" rtlCol="0">
            <a:spAutoFit/>
          </a:bodyPr>
          <a:lstStyle/>
          <a:p>
            <a:r>
              <a:rPr lang="mn-MN" sz="1000" i="1" dirty="0">
                <a:solidFill>
                  <a:schemeClr val="accent1"/>
                </a:solidFill>
                <a:latin typeface="Roboto Light" panose="02000000000000000000" pitchFamily="2" charset="0"/>
                <a:ea typeface="Roboto Light" panose="02000000000000000000" pitchFamily="2" charset="0"/>
              </a:rPr>
              <a:t>Эрүүл мэндийн салбарын танилцуулга – 2022 </a:t>
            </a:r>
            <a:endParaRPr lang="en-US" sz="1000" i="1" dirty="0">
              <a:solidFill>
                <a:schemeClr val="accent1"/>
              </a:solidFill>
              <a:latin typeface="Roboto Light" panose="02000000000000000000" pitchFamily="2" charset="0"/>
              <a:ea typeface="Roboto Light" panose="02000000000000000000" pitchFamily="2" charset="0"/>
            </a:endParaRPr>
          </a:p>
        </p:txBody>
      </p:sp>
      <p:sp>
        <p:nvSpPr>
          <p:cNvPr id="6" name="Slide Number Placeholder 5"/>
          <p:cNvSpPr>
            <a:spLocks noGrp="1"/>
          </p:cNvSpPr>
          <p:nvPr>
            <p:ph type="sldNum" sz="quarter" idx="12"/>
          </p:nvPr>
        </p:nvSpPr>
        <p:spPr/>
        <p:txBody>
          <a:bodyPr/>
          <a:lstStyle/>
          <a:p>
            <a:fld id="{4751D505-C816-4659-A261-B6531F0D8C8F}" type="slidenum">
              <a:rPr lang="en-US" smtClean="0"/>
              <a:t>12</a:t>
            </a:fld>
            <a:endParaRPr lang="en-US"/>
          </a:p>
        </p:txBody>
      </p:sp>
    </p:spTree>
    <p:extLst>
      <p:ext uri="{BB962C8B-B14F-4D97-AF65-F5344CB8AC3E}">
        <p14:creationId xmlns:p14="http://schemas.microsoft.com/office/powerpoint/2010/main" val="1623115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0582" y="563671"/>
            <a:ext cx="6427418" cy="8701998"/>
          </a:xfrm>
          <a:prstGeom prst="rect">
            <a:avLst/>
          </a:prstGeom>
        </p:spPr>
        <p:txBody>
          <a:bodyPr wrap="square">
            <a:spAutoFit/>
          </a:bodyPr>
          <a:lstStyle/>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Өсвөр насны охидын төрөлтийн түвшин 2021 онд 24 болж, 2011 он болон өмнөх оноос 4-8-аар буурчээ.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Амьгүй төрөлтийн түвшин (1000 нийт төрөлтөд ногдох) 2021 онд 6 болж, 2011 оноос 1-ээр буурч, харин өмнөх оноос 1-ээр өсжээ.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Эхийн эндэгдэл 2021 онд 68 болж, өмнөх оноос 45 (3 дахин)-аар нэмэгджээ. Эхийн эндэгдлийн харьцаа (100 000 амьд төрөлтөд ногдох) 95 болж, өмнөх оноос 65 (3.1 дахин)-аар нэмэгдсэн байна.  </a:t>
            </a:r>
            <a:endParaRPr lang="en-US" sz="1200" dirty="0">
              <a:solidFill>
                <a:srgbClr val="000000"/>
              </a:solidFill>
              <a:latin typeface="Roboto Light" panose="02000000000000000000" pitchFamily="2" charset="0"/>
              <a:ea typeface="Roboto Light" panose="02000000000000000000" pitchFamily="2" charset="0"/>
            </a:endParaRPr>
          </a:p>
          <a:p>
            <a:pPr marL="8255" marR="183515" indent="-6350" algn="just">
              <a:lnSpc>
                <a:spcPct val="111000"/>
              </a:lnSpc>
              <a:spcBef>
                <a:spcPts val="0"/>
              </a:spcBef>
              <a:spcAft>
                <a:spcPts val="20"/>
              </a:spcAft>
            </a:pPr>
            <a:endParaRPr lang="mn-MN" sz="1200" dirty="0">
              <a:solidFill>
                <a:srgbClr val="000000"/>
              </a:solidFill>
              <a:latin typeface="Roboto Light" panose="02000000000000000000" pitchFamily="2" charset="0"/>
              <a:ea typeface="Roboto Light" panose="02000000000000000000" pitchFamily="2" charset="0"/>
            </a:endParaRP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Нялхсын эндэгдлийн түвшин 2021 онд 12 болж, 2011 оноос 4-өөр буурч, өмнөх оныхтой адил түвшинд байна. 5 хүртэлх насны хүүхдийн эндэгдлийн түвшин 14 болж,  2011 оноос 6-гаар буурч, өмнөх оныхтой мөн адил түвшинд байна. “Эх, хүүхэд, нөхөн үржихүйн эрүүл мэнд” үндэсний хөтөлбөрийн  шалгуур үзүүлэлтэд 2020 он гэхэд нялхсын эндэгдлийн түвшинг 13 болгох зорилт, 5 хүртэлх насны хүүхдийн эндэгдлийн түвшинг 15 болгох зорилт биелсэн байна. </a:t>
            </a:r>
            <a:endParaRPr lang="en-US" sz="1200" dirty="0">
              <a:solidFill>
                <a:srgbClr val="000000"/>
              </a:solidFill>
              <a:latin typeface="Roboto Light" panose="02000000000000000000" pitchFamily="2" charset="0"/>
              <a:ea typeface="Roboto Light" panose="02000000000000000000" pitchFamily="2" charset="0"/>
            </a:endParaRPr>
          </a:p>
          <a:p>
            <a:pPr marL="8255" marR="183515" indent="-6350" algn="just">
              <a:lnSpc>
                <a:spcPct val="111000"/>
              </a:lnSpc>
              <a:spcBef>
                <a:spcPts val="0"/>
              </a:spcBef>
              <a:spcAft>
                <a:spcPts val="20"/>
              </a:spcAft>
            </a:pPr>
            <a:endParaRPr lang="mn-MN" sz="1200" dirty="0">
              <a:solidFill>
                <a:srgbClr val="000000"/>
              </a:solidFill>
              <a:latin typeface="Roboto Light" panose="02000000000000000000" pitchFamily="2" charset="0"/>
              <a:ea typeface="Roboto Light" panose="02000000000000000000" pitchFamily="2" charset="0"/>
            </a:endParaRP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Үр хөндөлтийн харьцаа (1000 амьд төрөлтөд ногдох) 2021 онд 168 болж, 2011 он болон болон өмнөх оноос 24-80-аар тус тус буурчээ. Нөхөн үржихүйн насны 1000 эмэгтэйд ногдох үр хөндөлтийн түвшин 2021 онд 15 болж, 2011 он болон өмнөх оноос 3-7 нэгжээр мөн л буурсан байна.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Улсын хэмжээнд 2021 онд амбулаторийн өвчлөлийн тохиолдол 2.8 саяд (давхардсан тоогоор) хүрч, 2011 оноос 1.1 сая (61.2%), өмнөх оноос 301(12.2%) тохиолдлоор тус тус өссөн байна.  </a:t>
            </a:r>
            <a:endParaRPr lang="en-US" sz="1200" dirty="0">
              <a:solidFill>
                <a:srgbClr val="000000"/>
              </a:solidFill>
              <a:latin typeface="Roboto Light" panose="02000000000000000000" pitchFamily="2" charset="0"/>
              <a:ea typeface="Roboto Light" panose="02000000000000000000" pitchFamily="2" charset="0"/>
            </a:endParaRPr>
          </a:p>
          <a:p>
            <a:pPr marL="8255" marR="183515" indent="-6350" algn="just">
              <a:lnSpc>
                <a:spcPct val="111000"/>
              </a:lnSpc>
              <a:spcBef>
                <a:spcPts val="0"/>
              </a:spcBef>
              <a:spcAft>
                <a:spcPts val="20"/>
              </a:spcAft>
            </a:pPr>
            <a:endParaRPr lang="mn-MN" sz="1200" dirty="0">
              <a:solidFill>
                <a:srgbClr val="000000"/>
              </a:solidFill>
              <a:latin typeface="Roboto Light" panose="02000000000000000000" pitchFamily="2" charset="0"/>
              <a:ea typeface="Roboto Light" panose="02000000000000000000" pitchFamily="2" charset="0"/>
            </a:endParaRP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Бүртгэгдсэн өвчлөлийн тохиолдлыг өвчний ангиллаар авч үзвэл улсын хэмжээнд 2021 онд халдварт бус өвчний 20.5 хувийг хоол боловсруулах тогтолцооны, 14.1  хувийг зүрх, судасны тогтолцооны, 11.9 хувийг амьсгалын тогтолцооны, 10.3  хувийг шээс бэлгэсийн тогтолцооны,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6.8 хувийг мэдрэлийн тогтолцооны өвчнүүд тэргүүлж байна.  </a:t>
            </a:r>
            <a:endParaRPr lang="en-US" sz="1200" dirty="0">
              <a:solidFill>
                <a:srgbClr val="000000"/>
              </a:solidFill>
              <a:latin typeface="Roboto Light" panose="02000000000000000000" pitchFamily="2" charset="0"/>
              <a:ea typeface="Roboto Light" panose="02000000000000000000" pitchFamily="2" charset="0"/>
            </a:endParaRPr>
          </a:p>
          <a:p>
            <a:pPr marL="8255" marR="183515" indent="-6350" algn="just">
              <a:lnSpc>
                <a:spcPct val="111000"/>
              </a:lnSpc>
              <a:spcBef>
                <a:spcPts val="0"/>
              </a:spcBef>
              <a:spcAft>
                <a:spcPts val="20"/>
              </a:spcAft>
            </a:pPr>
            <a:endParaRPr lang="mn-MN" sz="1200" dirty="0">
              <a:solidFill>
                <a:srgbClr val="000000"/>
              </a:solidFill>
              <a:latin typeface="Roboto Light" panose="02000000000000000000" pitchFamily="2" charset="0"/>
              <a:ea typeface="Roboto Light" panose="02000000000000000000" pitchFamily="2" charset="0"/>
            </a:endParaRP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Улсын хэмжээнд халдварт өвчнөөр өвчлөгчид 2021 онд 576.0 мянга болж, өмнөх оны мөн үеэс 542.6 мянга (17.3 дахин)-аар нэмэгдэхэд коронавирусийн халдварын 561.2 мянган (97.4%) тохиолдол бүртгэгдсэн нь нөлөөлжээ. Бүртгэгдсэн нийт халдварт өвчнөөс коронавирусийн халдварын 542.6 мянган тохиолдлыг хасаж үзвэл, бусад халдварт өвчний тоо 14.8 мянгад хүрч буурсан нь өмнөх онуудтай харьцуулбал, хамгийн бага үзүүлэлттэй байна.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2021 онд коронавирусийн халдвараас бусад төрлийн халдварт өвчин өмнөх оноос бүгд буурсан байна. Тухайлбал, гэдэсний халдварт өвчнүүд 4141 (78.7%)-ээр, үүний дотор гар, хөл, амны өвчнөөр өвчлөгчид 1960 (93.5%)-аар, амьсгалын замын халдварт өвчнүүд 4028 (59.5%)аар, цусаар дамжих халдварт өвчин 119 (54.6%)-өөр, вируст хепатитаар өвчлөгчид 222 (62.9%)оор, бэлгийн замаар дамжих халдварт өвчнөөр өвчлөгчид 6817 (42.2%)-гоор, зоонозын халдварт өвчнөөр өвчлөгчид 180 (62.9%)-аар, мөөгөнцрөөр өвчлөгчид 1963 (57.9%)-аар тус тус буурчээ.  </a:t>
            </a:r>
          </a:p>
        </p:txBody>
      </p:sp>
      <p:sp>
        <p:nvSpPr>
          <p:cNvPr id="3" name="TextBox 2"/>
          <p:cNvSpPr txBox="1"/>
          <p:nvPr/>
        </p:nvSpPr>
        <p:spPr>
          <a:xfrm>
            <a:off x="3983277" y="211297"/>
            <a:ext cx="3726493" cy="246221"/>
          </a:xfrm>
          <a:prstGeom prst="rect">
            <a:avLst/>
          </a:prstGeom>
          <a:noFill/>
        </p:spPr>
        <p:txBody>
          <a:bodyPr wrap="square" rtlCol="0">
            <a:spAutoFit/>
          </a:bodyPr>
          <a:lstStyle/>
          <a:p>
            <a:r>
              <a:rPr lang="mn-MN" sz="1000" i="1" dirty="0">
                <a:solidFill>
                  <a:schemeClr val="accent1"/>
                </a:solidFill>
                <a:latin typeface="Roboto Light" panose="02000000000000000000" pitchFamily="2" charset="0"/>
                <a:ea typeface="Roboto Light" panose="02000000000000000000" pitchFamily="2" charset="0"/>
              </a:rPr>
              <a:t>Эрүүл мэндийн салбарын танилцуулга – 2022 </a:t>
            </a:r>
            <a:endParaRPr lang="en-US" sz="1000" i="1" dirty="0">
              <a:solidFill>
                <a:schemeClr val="accent1"/>
              </a:solidFill>
              <a:latin typeface="Roboto Light" panose="02000000000000000000" pitchFamily="2" charset="0"/>
              <a:ea typeface="Roboto Light" panose="02000000000000000000" pitchFamily="2" charset="0"/>
            </a:endParaRPr>
          </a:p>
        </p:txBody>
      </p:sp>
      <p:sp>
        <p:nvSpPr>
          <p:cNvPr id="4" name="Slide Number Placeholder 3"/>
          <p:cNvSpPr>
            <a:spLocks noGrp="1"/>
          </p:cNvSpPr>
          <p:nvPr>
            <p:ph type="sldNum" sz="quarter" idx="12"/>
          </p:nvPr>
        </p:nvSpPr>
        <p:spPr/>
        <p:txBody>
          <a:bodyPr/>
          <a:lstStyle/>
          <a:p>
            <a:fld id="{4751D505-C816-4659-A261-B6531F0D8C8F}" type="slidenum">
              <a:rPr lang="en-US" smtClean="0"/>
              <a:t>13</a:t>
            </a:fld>
            <a:endParaRPr lang="en-US"/>
          </a:p>
        </p:txBody>
      </p:sp>
    </p:spTree>
    <p:extLst>
      <p:ext uri="{BB962C8B-B14F-4D97-AF65-F5344CB8AC3E}">
        <p14:creationId xmlns:p14="http://schemas.microsoft.com/office/powerpoint/2010/main" val="3714870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5885" y="596669"/>
            <a:ext cx="6313118" cy="5176930"/>
          </a:xfrm>
          <a:prstGeom prst="rect">
            <a:avLst/>
          </a:prstGeom>
        </p:spPr>
        <p:txBody>
          <a:bodyPr wrap="square">
            <a:spAutoFit/>
          </a:bodyPr>
          <a:lstStyle/>
          <a:p>
            <a:pPr marL="8255" marR="110490"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Монгол Улсад хүн амын нас баралт 2021 онд 19.9 мянга болж, 2011 оноос 2.8 мянган (16.4%) хүнээр, өмнөх оноос 4.0 мянган  (25.2%) хүнээр нэмэгдсэн байна. Уг өсөлтөд ковид-19 халдвараас гадна зүрх судасны болон амьсгалын тогтолцооны өвчний нас баралт өссөн нь голлон нөлөөлжээ. </a:t>
            </a:r>
          </a:p>
          <a:p>
            <a:pPr marL="11430">
              <a:lnSpc>
                <a:spcPct val="107000"/>
              </a:lnSpc>
              <a:spcAft>
                <a:spcPts val="60"/>
              </a:spcAft>
            </a:pPr>
            <a:r>
              <a:rPr lang="mn-MN" sz="1200" dirty="0">
                <a:solidFill>
                  <a:srgbClr val="000000"/>
                </a:solidFill>
                <a:latin typeface="Roboto Light" panose="02000000000000000000" pitchFamily="2" charset="0"/>
                <a:ea typeface="Roboto Light" panose="02000000000000000000" pitchFamily="2" charset="0"/>
              </a:rPr>
              <a:t> </a:t>
            </a:r>
          </a:p>
          <a:p>
            <a:pPr marL="8255" marR="11239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Эрэгтэйчүүдийн нас баралтын түвшин эмэгтэйчүүдийнхтэй харьцуулахад өндөр хэвээр байгаа бөгөөд сүүлийн 10 жилийн дунджаар харвал 1000 хүнд ногдох эрэгтэйчүүдийн нас баралт эмэгтэйчүүдээс 2.5-аар их байна. Хүн амын нас баралтыг насны бүлгээр авч үзэхэд 2021 онд 6.1 хувь нь 0-14 насны иргэд, 6.2 хувь нь 15-34 насны иргэд, 23.5 хувь нь 35-54 насны иргэд, 64.2 хувь нь 55, түүнээс дээш насны иргэд байна.  </a:t>
            </a:r>
          </a:p>
          <a:p>
            <a:pPr marL="11430">
              <a:lnSpc>
                <a:spcPct val="107000"/>
              </a:lnSpc>
              <a:spcAft>
                <a:spcPts val="55"/>
              </a:spcAft>
            </a:pPr>
            <a:r>
              <a:rPr lang="mn-MN" sz="1200" dirty="0">
                <a:solidFill>
                  <a:srgbClr val="000000"/>
                </a:solidFill>
                <a:latin typeface="Roboto Light" panose="02000000000000000000" pitchFamily="2" charset="0"/>
                <a:ea typeface="Roboto Light" panose="02000000000000000000" pitchFamily="2" charset="0"/>
              </a:rPr>
              <a:t> </a:t>
            </a:r>
          </a:p>
          <a:p>
            <a:pPr marL="8255" marR="0" indent="-6350" algn="just">
              <a:lnSpc>
                <a:spcPct val="111000"/>
              </a:lnSpc>
              <a:spcBef>
                <a:spcPts val="0"/>
              </a:spcBef>
              <a:spcAft>
                <a:spcPts val="1225"/>
              </a:spcAft>
            </a:pPr>
            <a:r>
              <a:rPr lang="mn-MN" sz="1200" dirty="0">
                <a:solidFill>
                  <a:srgbClr val="000000"/>
                </a:solidFill>
                <a:latin typeface="Roboto Light" panose="02000000000000000000" pitchFamily="2" charset="0"/>
                <a:ea typeface="Roboto Light" panose="02000000000000000000" pitchFamily="2" charset="0"/>
              </a:rPr>
              <a:t>Хүн амын нас баралтын түвшинг зонхилох шалтгаанаар харвал 2021 онд зүрх судасны тогтолцооны өвчин тэргүүлж 18.9 болсон нь 2011 оноос 4.6-гаар буурч, өмнөх оноос 2.7-гоор өсжээ. Нас баралтын 2 дахь шалтгаан болсон хавдрын өвчлөлийн түвшин 2021 онд 12.9 болж, 2011 оноос 0.3-аар буурч, өмнөх оныхтой адил түвшинд байна. Гэмтэл хордлого ба гаднын шалтгаант бусад эмгэг, хоол боловсруулах тогтолцоо, 2011 оноос 2.5-аар буурсан ч, өмнөх оноос 0.7-гоор өсжээ. Харин амьсгалын тогтолцооны өвчний шалтгаант нас баралтын түвшин 2011 он болон өмнөх оноос 0.4-1.1-ээр тус тус өссөн байна.  </a:t>
            </a:r>
          </a:p>
          <a:p>
            <a:pPr marL="8255" marR="183515" indent="-6350" algn="just">
              <a:lnSpc>
                <a:spcPct val="111000"/>
              </a:lnSpc>
              <a:spcBef>
                <a:spcPts val="0"/>
              </a:spcBef>
              <a:spcAft>
                <a:spcPts val="20"/>
              </a:spcAft>
            </a:pPr>
            <a:r>
              <a:rPr lang="mn-MN" sz="1200" dirty="0">
                <a:solidFill>
                  <a:srgbClr val="000000"/>
                </a:solidFill>
                <a:latin typeface="Roboto Light" panose="02000000000000000000" pitchFamily="2" charset="0"/>
                <a:ea typeface="Roboto Light" panose="02000000000000000000" pitchFamily="2" charset="0"/>
              </a:rPr>
              <a:t>Нас баралтын түвшин 2021 оны байдлаар бүх өвчний төрөлд эрэгтэйчүүд эмэгтэйчүүдээс их бөгөөд гэмтэл хордлого ба гаднын шалтгаант болон амьсгалын тогтолцооны өвчнөөр нас баралтын түвшин эмэгтэйчүүдээс 31.3 хувиас 3.9 дахин их байна. </a:t>
            </a:r>
          </a:p>
        </p:txBody>
      </p:sp>
      <p:sp>
        <p:nvSpPr>
          <p:cNvPr id="3" name="TextBox 2"/>
          <p:cNvSpPr txBox="1"/>
          <p:nvPr/>
        </p:nvSpPr>
        <p:spPr>
          <a:xfrm>
            <a:off x="3983277" y="211297"/>
            <a:ext cx="3726493" cy="246221"/>
          </a:xfrm>
          <a:prstGeom prst="rect">
            <a:avLst/>
          </a:prstGeom>
          <a:noFill/>
        </p:spPr>
        <p:txBody>
          <a:bodyPr wrap="square" rtlCol="0">
            <a:spAutoFit/>
          </a:bodyPr>
          <a:lstStyle/>
          <a:p>
            <a:r>
              <a:rPr lang="mn-MN" sz="1000" i="1" dirty="0">
                <a:solidFill>
                  <a:schemeClr val="accent1"/>
                </a:solidFill>
                <a:latin typeface="Roboto Light" panose="02000000000000000000" pitchFamily="2" charset="0"/>
                <a:ea typeface="Roboto Light" panose="02000000000000000000" pitchFamily="2" charset="0"/>
              </a:rPr>
              <a:t>Эрүүл мэндийн салбарын танилцуулга – 2022 </a:t>
            </a:r>
            <a:endParaRPr lang="en-US" sz="1000" i="1" dirty="0">
              <a:solidFill>
                <a:schemeClr val="accent1"/>
              </a:solidFill>
              <a:latin typeface="Roboto Light" panose="02000000000000000000" pitchFamily="2" charset="0"/>
              <a:ea typeface="Roboto Light" panose="02000000000000000000" pitchFamily="2" charset="0"/>
            </a:endParaRPr>
          </a:p>
        </p:txBody>
      </p:sp>
      <p:sp>
        <p:nvSpPr>
          <p:cNvPr id="4" name="Slide Number Placeholder 3"/>
          <p:cNvSpPr>
            <a:spLocks noGrp="1"/>
          </p:cNvSpPr>
          <p:nvPr>
            <p:ph type="sldNum" sz="quarter" idx="12"/>
          </p:nvPr>
        </p:nvSpPr>
        <p:spPr/>
        <p:txBody>
          <a:bodyPr/>
          <a:lstStyle/>
          <a:p>
            <a:fld id="{4751D505-C816-4659-A261-B6531F0D8C8F}" type="slidenum">
              <a:rPr lang="en-US" smtClean="0"/>
              <a:t>14</a:t>
            </a:fld>
            <a:endParaRPr lang="en-US"/>
          </a:p>
        </p:txBody>
      </p:sp>
    </p:spTree>
    <p:extLst>
      <p:ext uri="{BB962C8B-B14F-4D97-AF65-F5344CB8AC3E}">
        <p14:creationId xmlns:p14="http://schemas.microsoft.com/office/powerpoint/2010/main" val="41624411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1208</TotalTime>
  <Words>2565</Words>
  <Application>Microsoft Office PowerPoint</Application>
  <PresentationFormat>A4 Paper (210x297 mm)</PresentationFormat>
  <Paragraphs>438</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Calibri Light</vt:lpstr>
      <vt:lpstr>Roboto </vt:lpstr>
      <vt:lpstr>Roboto Light</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Tsogbayasgalan</dc:creator>
  <cp:lastModifiedBy>Чингэлтэй Дүүрэг</cp:lastModifiedBy>
  <cp:revision>78</cp:revision>
  <dcterms:created xsi:type="dcterms:W3CDTF">2022-06-09T00:41:42Z</dcterms:created>
  <dcterms:modified xsi:type="dcterms:W3CDTF">2023-05-22T03:33:21Z</dcterms:modified>
</cp:coreProperties>
</file>