
<file path=[Content_Types].xml><?xml version="1.0" encoding="utf-8"?>
<Types xmlns="http://schemas.openxmlformats.org/package/2006/content-types">
  <Default Extension="emf" ContentType="image/x-em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5331" r:id="rId2"/>
    <p:sldId id="5333" r:id="rId3"/>
    <p:sldId id="5324" r:id="rId4"/>
    <p:sldId id="5326" r:id="rId5"/>
    <p:sldId id="5327" r:id="rId6"/>
    <p:sldId id="5328" r:id="rId7"/>
    <p:sldId id="5330" r:id="rId8"/>
    <p:sldId id="5335" r:id="rId9"/>
    <p:sldId id="5334" r:id="rId10"/>
    <p:sldId id="5337" r:id="rId11"/>
    <p:sldId id="5341" r:id="rId1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7B92A7A-D339-4F29-ABA9-CA620221ECDF}">
          <p14:sldIdLst>
            <p14:sldId id="5331"/>
            <p14:sldId id="5333"/>
            <p14:sldId id="5324"/>
            <p14:sldId id="5326"/>
            <p14:sldId id="5327"/>
            <p14:sldId id="5328"/>
            <p14:sldId id="5330"/>
            <p14:sldId id="5335"/>
            <p14:sldId id="5334"/>
            <p14:sldId id="5337"/>
            <p14:sldId id="534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A"/>
    <a:srgbClr val="E64C3C"/>
    <a:srgbClr val="E57D25"/>
    <a:srgbClr val="26AE5F"/>
    <a:srgbClr val="2880BA"/>
    <a:srgbClr val="F0C419"/>
    <a:srgbClr val="2C3E50"/>
    <a:srgbClr val="894B9D"/>
    <a:srgbClr val="14A0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49" autoAdjust="0"/>
  </p:normalViewPr>
  <p:slideViewPr>
    <p:cSldViewPr snapToGrid="0">
      <p:cViewPr varScale="1">
        <p:scale>
          <a:sx n="106" d="100"/>
          <a:sy n="106" d="100"/>
        </p:scale>
        <p:origin x="7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80034300209995"/>
          <c:y val="8.0725544897910756E-2"/>
          <c:w val="0.61711787031104903"/>
          <c:h val="0.7614809351242001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13"/>
          <c:dPt>
            <c:idx val="0"/>
            <c:bubble3D val="0"/>
            <c:spPr>
              <a:solidFill>
                <a:srgbClr val="005BA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D30-4706-AD1B-912D39B873F2}"/>
              </c:ext>
            </c:extLst>
          </c:dPt>
          <c:dPt>
            <c:idx val="1"/>
            <c:bubble3D val="0"/>
            <c:spPr>
              <a:solidFill>
                <a:srgbClr val="894B9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D30-4706-AD1B-912D39B873F2}"/>
              </c:ext>
            </c:extLst>
          </c:dPt>
          <c:dPt>
            <c:idx val="2"/>
            <c:bubble3D val="0"/>
            <c:spPr>
              <a:solidFill>
                <a:srgbClr val="2C3E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D30-4706-AD1B-912D39B873F2}"/>
              </c:ext>
            </c:extLst>
          </c:dPt>
          <c:dPt>
            <c:idx val="3"/>
            <c:bubble3D val="0"/>
            <c:spPr>
              <a:solidFill>
                <a:srgbClr val="F0C41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D30-4706-AD1B-912D39B873F2}"/>
              </c:ext>
            </c:extLst>
          </c:dPt>
          <c:dPt>
            <c:idx val="4"/>
            <c:bubble3D val="0"/>
            <c:spPr>
              <a:solidFill>
                <a:srgbClr val="2880B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D30-4706-AD1B-912D39B873F2}"/>
              </c:ext>
            </c:extLst>
          </c:dPt>
          <c:dPt>
            <c:idx val="5"/>
            <c:bubble3D val="0"/>
            <c:spPr>
              <a:solidFill>
                <a:srgbClr val="26AE5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D30-4706-AD1B-912D39B873F2}"/>
              </c:ext>
            </c:extLst>
          </c:dPt>
          <c:dPt>
            <c:idx val="6"/>
            <c:bubble3D val="0"/>
            <c:spPr>
              <a:solidFill>
                <a:srgbClr val="E64C3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30-4706-AD1B-912D39B873F2}"/>
              </c:ext>
            </c:extLst>
          </c:dPt>
          <c:dPt>
            <c:idx val="7"/>
            <c:bubble3D val="0"/>
            <c:spPr>
              <a:solidFill>
                <a:srgbClr val="E57D2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CD30-4706-AD1B-912D39B873F2}"/>
              </c:ext>
            </c:extLst>
          </c:dPt>
          <c:dLbls>
            <c:dLbl>
              <c:idx val="0"/>
              <c:layout>
                <c:manualLayout>
                  <c:x val="-0.12343649476175179"/>
                  <c:y val="0.1450267808034406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D30-4706-AD1B-912D39B873F2}"/>
                </c:ext>
              </c:extLst>
            </c:dLbl>
            <c:dLbl>
              <c:idx val="1"/>
              <c:layout>
                <c:manualLayout>
                  <c:x val="-4.6046869502275982E-2"/>
                  <c:y val="-3.25871265679141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5219296461203695E-2"/>
                      <c:h val="8.339148850954855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CD30-4706-AD1B-912D39B873F2}"/>
                </c:ext>
              </c:extLst>
            </c:dLbl>
            <c:dLbl>
              <c:idx val="2"/>
              <c:layout>
                <c:manualLayout>
                  <c:x val="-0.12906616426456416"/>
                  <c:y val="-0.1391799099564787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360906881099609"/>
                      <c:h val="0.100907000081095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D30-4706-AD1B-912D39B873F2}"/>
                </c:ext>
              </c:extLst>
            </c:dLbl>
            <c:dLbl>
              <c:idx val="3"/>
              <c:layout>
                <c:manualLayout>
                  <c:x val="3.3499707831240462E-2"/>
                  <c:y val="-0.1310783652262755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D30-4706-AD1B-912D39B873F2}"/>
                </c:ext>
              </c:extLst>
            </c:dLbl>
            <c:dLbl>
              <c:idx val="4"/>
              <c:layout>
                <c:manualLayout>
                  <c:x val="0.11001327389513484"/>
                  <c:y val="-0.1392582470476019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D30-4706-AD1B-912D39B873F2}"/>
                </c:ext>
              </c:extLst>
            </c:dLbl>
            <c:dLbl>
              <c:idx val="5"/>
              <c:layout>
                <c:manualLayout>
                  <c:x val="0.11994298797212527"/>
                  <c:y val="2.341561854029312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D30-4706-AD1B-912D39B873F2}"/>
                </c:ext>
              </c:extLst>
            </c:dLbl>
            <c:dLbl>
              <c:idx val="6"/>
              <c:layout>
                <c:manualLayout>
                  <c:x val="0.11173633188940418"/>
                  <c:y val="0.1048390255527867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710101081002056"/>
                      <c:h val="0.132434920909879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D30-4706-AD1B-912D39B873F2}"/>
                </c:ext>
              </c:extLst>
            </c:dLbl>
            <c:dLbl>
              <c:idx val="7"/>
              <c:layout>
                <c:manualLayout>
                  <c:x val="7.6661327005021984E-2"/>
                  <c:y val="0.1210616992859739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D30-4706-AD1B-912D39B873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1-р хороо </c:v>
                </c:pt>
                <c:pt idx="1">
                  <c:v>2-р хороо</c:v>
                </c:pt>
                <c:pt idx="2">
                  <c:v>3-р хороо</c:v>
                </c:pt>
                <c:pt idx="3">
                  <c:v>4-р хороо</c:v>
                </c:pt>
                <c:pt idx="4">
                  <c:v>5-р хороо</c:v>
                </c:pt>
                <c:pt idx="5">
                  <c:v>6-р хороо</c:v>
                </c:pt>
                <c:pt idx="6">
                  <c:v>7-р хороо</c:v>
                </c:pt>
                <c:pt idx="7">
                  <c:v>8-р хороо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51</c:v>
                </c:pt>
                <c:pt idx="1">
                  <c:v>23</c:v>
                </c:pt>
                <c:pt idx="2">
                  <c:v>37</c:v>
                </c:pt>
                <c:pt idx="3">
                  <c:v>13</c:v>
                </c:pt>
                <c:pt idx="4">
                  <c:v>31</c:v>
                </c:pt>
                <c:pt idx="5">
                  <c:v>29</c:v>
                </c:pt>
                <c:pt idx="6">
                  <c:v>17</c:v>
                </c:pt>
                <c:pt idx="7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30-4706-AD1B-912D39B873F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894B9D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2C3E5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F0C419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2880BA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26AE5F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E64C3C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</c:legendEntry>
      <c:legendEntry>
        <c:idx val="7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E57D25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2.8389772349792397E-2"/>
          <c:y val="0.10923693604879849"/>
          <c:w val="0.24524359542383695"/>
          <c:h val="0.634395830701409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F0CC53-3B85-4DD1-BAA8-D1D69CF24A2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097513-19A4-4BA9-ADA6-0BB5DC0F552A}">
      <dgm:prSet/>
      <dgm:spPr/>
      <dgm:t>
        <a:bodyPr/>
        <a:lstStyle/>
        <a:p>
          <a:r>
            <a:rPr lang="mn-MN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-Аи 95</a:t>
          </a:r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</a:t>
          </a:r>
          <a:r>
            <a:rPr lang="mn-MN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</a:t>
          </a:r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</a:t>
          </a:r>
          <a:r>
            <a:rPr lang="mn-MN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        </a:t>
          </a:r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</a:t>
          </a:r>
          <a:r>
            <a:rPr lang="mn-MN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</a:t>
          </a:r>
          <a:r>
            <a:rPr lang="en-US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3 </a:t>
          </a:r>
          <a:r>
            <a:rPr lang="mn-MN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5</a:t>
          </a:r>
          <a:r>
            <a:rPr lang="en-US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60      </a:t>
          </a:r>
          <a:r>
            <a:rPr lang="mn-MN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       </a:t>
          </a:r>
          <a:endParaRPr lang="en-US" b="1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F73EE165-769C-4221-A9E7-2CF35E7E530D}" type="parTrans" cxnId="{03AFA106-3429-4474-9C87-3525EF65E7DE}">
      <dgm:prSet/>
      <dgm:spPr/>
      <dgm:t>
        <a:bodyPr/>
        <a:lstStyle/>
        <a:p>
          <a:endParaRPr lang="en-US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EEE256E2-5F5D-49E1-8071-047854C84A34}" type="sibTrans" cxnId="{03AFA106-3429-4474-9C87-3525EF65E7DE}">
      <dgm:prSet/>
      <dgm:spPr/>
      <dgm:t>
        <a:bodyPr/>
        <a:lstStyle/>
        <a:p>
          <a:endParaRPr lang="en-US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69B66951-D80E-4E1E-8203-63164F23AF24}">
      <dgm:prSet/>
      <dgm:spPr/>
      <dgm:t>
        <a:bodyPr/>
        <a:lstStyle/>
        <a:p>
          <a:r>
            <a:rPr lang="mn-MN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-Аи 80     </a:t>
          </a:r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  </a:t>
          </a:r>
          <a:r>
            <a:rPr lang="mn-MN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         </a:t>
          </a:r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</a:t>
          </a:r>
          <a:r>
            <a:rPr lang="en-US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2 345</a:t>
          </a:r>
        </a:p>
      </dgm:t>
    </dgm:pt>
    <dgm:pt modelId="{0404F5BC-318C-41D0-B047-70EFF808AE42}" type="parTrans" cxnId="{B96BFFE6-E1CE-45B3-A66B-89DB95013A8C}">
      <dgm:prSet/>
      <dgm:spPr/>
      <dgm:t>
        <a:bodyPr/>
        <a:lstStyle/>
        <a:p>
          <a:endParaRPr lang="en-US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080BBAAC-543E-4BBA-B97C-D6A58784AB61}" type="sibTrans" cxnId="{B96BFFE6-E1CE-45B3-A66B-89DB95013A8C}">
      <dgm:prSet/>
      <dgm:spPr/>
      <dgm:t>
        <a:bodyPr/>
        <a:lstStyle/>
        <a:p>
          <a:endParaRPr lang="en-US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9CBA9F1C-9518-4ED0-BAF7-483F096FC7DA}">
      <dgm:prSet/>
      <dgm:spPr/>
      <dgm:t>
        <a:bodyPr/>
        <a:lstStyle/>
        <a:p>
          <a:r>
            <a:rPr lang="mn-MN" b="0" i="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-Аи 92     </a:t>
          </a:r>
          <a:r>
            <a:rPr lang="en-US" b="0" i="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   </a:t>
          </a:r>
          <a:r>
            <a:rPr lang="mn-MN" b="0" i="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          </a:t>
          </a:r>
          <a:r>
            <a:rPr lang="en-US" b="0" i="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en-US" b="1" i="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2 </a:t>
          </a:r>
          <a:r>
            <a:rPr lang="mn-MN" b="1" i="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5</a:t>
          </a:r>
          <a:r>
            <a:rPr lang="en-US" b="1" i="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90</a:t>
          </a:r>
          <a:endParaRPr lang="en-US" b="1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C83D4738-A980-4FD9-802C-D3D255330620}" type="parTrans" cxnId="{52966694-E868-4AF3-B24E-935A286FB467}">
      <dgm:prSet/>
      <dgm:spPr/>
      <dgm:t>
        <a:bodyPr/>
        <a:lstStyle/>
        <a:p>
          <a:endParaRPr lang="en-US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4CCA20A2-F579-41CA-BE10-AE45CF1E057C}" type="sibTrans" cxnId="{52966694-E868-4AF3-B24E-935A286FB467}">
      <dgm:prSet/>
      <dgm:spPr/>
      <dgm:t>
        <a:bodyPr/>
        <a:lstStyle/>
        <a:p>
          <a:endParaRPr lang="en-US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538AA832-2ACB-4371-9073-504113471D63}">
      <dgm:prSet/>
      <dgm:spPr/>
      <dgm:t>
        <a:bodyPr/>
        <a:lstStyle/>
        <a:p>
          <a:r>
            <a:rPr lang="mn-MN" b="0" i="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-Дизель түлш</a:t>
          </a:r>
          <a:r>
            <a:rPr lang="en-US" b="0" i="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</a:t>
          </a:r>
          <a:r>
            <a:rPr lang="mn-MN" b="0" i="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</a:t>
          </a:r>
          <a:r>
            <a:rPr lang="en-US" b="0" i="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 </a:t>
          </a:r>
          <a:r>
            <a:rPr lang="mn-MN" b="0" i="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</a:t>
          </a:r>
          <a:r>
            <a:rPr lang="mn-MN" b="1" i="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2 9</a:t>
          </a:r>
          <a:r>
            <a:rPr lang="en-US" b="1" i="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8</a:t>
          </a:r>
          <a:r>
            <a:rPr lang="mn-MN" b="1" i="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3</a:t>
          </a:r>
          <a:r>
            <a:rPr lang="en-US" b="1" i="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     </a:t>
          </a:r>
          <a:r>
            <a:rPr lang="mn-MN" b="1" i="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       </a:t>
          </a:r>
          <a:endParaRPr lang="en-US" b="1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51685105-A8D4-4FF7-BD8C-CC5581B4E4F7}" type="parTrans" cxnId="{32F2CAA6-D2C5-4E0B-B350-B78DFDCABE00}">
      <dgm:prSet/>
      <dgm:spPr/>
      <dgm:t>
        <a:bodyPr/>
        <a:lstStyle/>
        <a:p>
          <a:endParaRPr lang="en-US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8843B3F3-4B2D-485A-935C-970220A3156C}" type="sibTrans" cxnId="{32F2CAA6-D2C5-4E0B-B350-B78DFDCABE00}">
      <dgm:prSet/>
      <dgm:spPr/>
      <dgm:t>
        <a:bodyPr/>
        <a:lstStyle/>
        <a:p>
          <a:endParaRPr lang="en-US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99ECBA2D-EB90-42DC-9667-976EB974EF33}">
      <dgm:prSet/>
      <dgm:spPr/>
      <dgm:t>
        <a:bodyPr/>
        <a:lstStyle/>
        <a:p>
          <a:r>
            <a:rPr lang="mn-MN" b="0" i="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-Газ                         </a:t>
          </a:r>
          <a:r>
            <a:rPr lang="en-US" b="0" i="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   </a:t>
          </a:r>
          <a:r>
            <a:rPr lang="mn-MN" b="0" i="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en-US" b="1" i="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1 950</a:t>
          </a:r>
          <a:endParaRPr lang="en-US" b="1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CAB9A94E-0706-4A69-861D-17E7A5E8E790}" type="parTrans" cxnId="{5607E86F-E0A3-4EEC-8919-699D7786631D}">
      <dgm:prSet/>
      <dgm:spPr/>
      <dgm:t>
        <a:bodyPr/>
        <a:lstStyle/>
        <a:p>
          <a:endParaRPr lang="en-US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AE29C327-DFCB-437D-A74D-82F9F08879F9}" type="sibTrans" cxnId="{5607E86F-E0A3-4EEC-8919-699D7786631D}">
      <dgm:prSet/>
      <dgm:spPr/>
      <dgm:t>
        <a:bodyPr/>
        <a:lstStyle/>
        <a:p>
          <a:endParaRPr lang="en-US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6DAF60ED-C26B-4789-A200-E1D19B5140E1}" type="pres">
      <dgm:prSet presAssocID="{33F0CC53-3B85-4DD1-BAA8-D1D69CF24A29}" presName="vert0" presStyleCnt="0">
        <dgm:presLayoutVars>
          <dgm:dir/>
          <dgm:animOne val="branch"/>
          <dgm:animLvl val="lvl"/>
        </dgm:presLayoutVars>
      </dgm:prSet>
      <dgm:spPr/>
    </dgm:pt>
    <dgm:pt modelId="{E96B5D35-CBFE-48C8-80DA-FD40EE1CFEC4}" type="pres">
      <dgm:prSet presAssocID="{C3097513-19A4-4BA9-ADA6-0BB5DC0F552A}" presName="thickLine" presStyleLbl="alignNode1" presStyleIdx="0" presStyleCnt="5"/>
      <dgm:spPr/>
    </dgm:pt>
    <dgm:pt modelId="{7F22787A-B036-4E84-BF90-C73B0E7C041A}" type="pres">
      <dgm:prSet presAssocID="{C3097513-19A4-4BA9-ADA6-0BB5DC0F552A}" presName="horz1" presStyleCnt="0"/>
      <dgm:spPr/>
    </dgm:pt>
    <dgm:pt modelId="{29581507-BCC0-4787-9211-70DD9F2FE9AF}" type="pres">
      <dgm:prSet presAssocID="{C3097513-19A4-4BA9-ADA6-0BB5DC0F552A}" presName="tx1" presStyleLbl="revTx" presStyleIdx="0" presStyleCnt="5"/>
      <dgm:spPr/>
    </dgm:pt>
    <dgm:pt modelId="{AD988820-9463-460C-9E39-F0B769010F0F}" type="pres">
      <dgm:prSet presAssocID="{C3097513-19A4-4BA9-ADA6-0BB5DC0F552A}" presName="vert1" presStyleCnt="0"/>
      <dgm:spPr/>
    </dgm:pt>
    <dgm:pt modelId="{82394934-6CF6-4125-8243-DDA482EC8CB0}" type="pres">
      <dgm:prSet presAssocID="{69B66951-D80E-4E1E-8203-63164F23AF24}" presName="thickLine" presStyleLbl="alignNode1" presStyleIdx="1" presStyleCnt="5"/>
      <dgm:spPr/>
    </dgm:pt>
    <dgm:pt modelId="{5CF936BB-22F9-492F-98FB-5452DE272FF0}" type="pres">
      <dgm:prSet presAssocID="{69B66951-D80E-4E1E-8203-63164F23AF24}" presName="horz1" presStyleCnt="0"/>
      <dgm:spPr/>
    </dgm:pt>
    <dgm:pt modelId="{A83D8A7D-C9A7-4D7C-8B8C-612CBC0461B9}" type="pres">
      <dgm:prSet presAssocID="{69B66951-D80E-4E1E-8203-63164F23AF24}" presName="tx1" presStyleLbl="revTx" presStyleIdx="1" presStyleCnt="5"/>
      <dgm:spPr/>
    </dgm:pt>
    <dgm:pt modelId="{37EE6FEB-3A53-460C-8BBB-C1D21C0F959B}" type="pres">
      <dgm:prSet presAssocID="{69B66951-D80E-4E1E-8203-63164F23AF24}" presName="vert1" presStyleCnt="0"/>
      <dgm:spPr/>
    </dgm:pt>
    <dgm:pt modelId="{E27C2A5E-701A-4751-87DB-A47E9CE9BF1E}" type="pres">
      <dgm:prSet presAssocID="{9CBA9F1C-9518-4ED0-BAF7-483F096FC7DA}" presName="thickLine" presStyleLbl="alignNode1" presStyleIdx="2" presStyleCnt="5"/>
      <dgm:spPr/>
    </dgm:pt>
    <dgm:pt modelId="{50CD33A7-1851-46EC-8320-BB2E08D37EB3}" type="pres">
      <dgm:prSet presAssocID="{9CBA9F1C-9518-4ED0-BAF7-483F096FC7DA}" presName="horz1" presStyleCnt="0"/>
      <dgm:spPr/>
    </dgm:pt>
    <dgm:pt modelId="{177EBC77-8657-4C1C-9452-9B05FFF2D5ED}" type="pres">
      <dgm:prSet presAssocID="{9CBA9F1C-9518-4ED0-BAF7-483F096FC7DA}" presName="tx1" presStyleLbl="revTx" presStyleIdx="2" presStyleCnt="5"/>
      <dgm:spPr/>
    </dgm:pt>
    <dgm:pt modelId="{DF925FD3-EDF4-41E6-B4A6-3C8206522808}" type="pres">
      <dgm:prSet presAssocID="{9CBA9F1C-9518-4ED0-BAF7-483F096FC7DA}" presName="vert1" presStyleCnt="0"/>
      <dgm:spPr/>
    </dgm:pt>
    <dgm:pt modelId="{0F6E444C-FE87-4982-8A43-699B7DB2B48F}" type="pres">
      <dgm:prSet presAssocID="{538AA832-2ACB-4371-9073-504113471D63}" presName="thickLine" presStyleLbl="alignNode1" presStyleIdx="3" presStyleCnt="5"/>
      <dgm:spPr/>
    </dgm:pt>
    <dgm:pt modelId="{B2F0E2F9-9545-4B7F-89F9-02B62017748A}" type="pres">
      <dgm:prSet presAssocID="{538AA832-2ACB-4371-9073-504113471D63}" presName="horz1" presStyleCnt="0"/>
      <dgm:spPr/>
    </dgm:pt>
    <dgm:pt modelId="{05B8344F-7BBE-45DE-86BF-F3BE09D986F4}" type="pres">
      <dgm:prSet presAssocID="{538AA832-2ACB-4371-9073-504113471D63}" presName="tx1" presStyleLbl="revTx" presStyleIdx="3" presStyleCnt="5"/>
      <dgm:spPr/>
    </dgm:pt>
    <dgm:pt modelId="{C8E97EA6-4237-4572-BF26-B7ED26DB24AC}" type="pres">
      <dgm:prSet presAssocID="{538AA832-2ACB-4371-9073-504113471D63}" presName="vert1" presStyleCnt="0"/>
      <dgm:spPr/>
    </dgm:pt>
    <dgm:pt modelId="{8E54690B-3B64-4511-973B-408F852B0700}" type="pres">
      <dgm:prSet presAssocID="{99ECBA2D-EB90-42DC-9667-976EB974EF33}" presName="thickLine" presStyleLbl="alignNode1" presStyleIdx="4" presStyleCnt="5"/>
      <dgm:spPr/>
    </dgm:pt>
    <dgm:pt modelId="{24C6FEDF-D9A3-48AD-9E24-3515FB533E26}" type="pres">
      <dgm:prSet presAssocID="{99ECBA2D-EB90-42DC-9667-976EB974EF33}" presName="horz1" presStyleCnt="0"/>
      <dgm:spPr/>
    </dgm:pt>
    <dgm:pt modelId="{F8B700A3-EE1D-4863-B4D1-B66D42DE6C07}" type="pres">
      <dgm:prSet presAssocID="{99ECBA2D-EB90-42DC-9667-976EB974EF33}" presName="tx1" presStyleLbl="revTx" presStyleIdx="4" presStyleCnt="5"/>
      <dgm:spPr/>
    </dgm:pt>
    <dgm:pt modelId="{EC859F2C-8000-47E8-9CB6-85266D840AEA}" type="pres">
      <dgm:prSet presAssocID="{99ECBA2D-EB90-42DC-9667-976EB974EF33}" presName="vert1" presStyleCnt="0"/>
      <dgm:spPr/>
    </dgm:pt>
  </dgm:ptLst>
  <dgm:cxnLst>
    <dgm:cxn modelId="{03AFA106-3429-4474-9C87-3525EF65E7DE}" srcId="{33F0CC53-3B85-4DD1-BAA8-D1D69CF24A29}" destId="{C3097513-19A4-4BA9-ADA6-0BB5DC0F552A}" srcOrd="0" destOrd="0" parTransId="{F73EE165-769C-4221-A9E7-2CF35E7E530D}" sibTransId="{EEE256E2-5F5D-49E1-8071-047854C84A34}"/>
    <dgm:cxn modelId="{21E94143-49B4-484B-842E-DE2BE44A4548}" type="presOf" srcId="{9CBA9F1C-9518-4ED0-BAF7-483F096FC7DA}" destId="{177EBC77-8657-4C1C-9452-9B05FFF2D5ED}" srcOrd="0" destOrd="0" presId="urn:microsoft.com/office/officeart/2008/layout/LinedList"/>
    <dgm:cxn modelId="{0A5CD46E-7A75-404C-B720-2187A69981C4}" type="presOf" srcId="{C3097513-19A4-4BA9-ADA6-0BB5DC0F552A}" destId="{29581507-BCC0-4787-9211-70DD9F2FE9AF}" srcOrd="0" destOrd="0" presId="urn:microsoft.com/office/officeart/2008/layout/LinedList"/>
    <dgm:cxn modelId="{5607E86F-E0A3-4EEC-8919-699D7786631D}" srcId="{33F0CC53-3B85-4DD1-BAA8-D1D69CF24A29}" destId="{99ECBA2D-EB90-42DC-9667-976EB974EF33}" srcOrd="4" destOrd="0" parTransId="{CAB9A94E-0706-4A69-861D-17E7A5E8E790}" sibTransId="{AE29C327-DFCB-437D-A74D-82F9F08879F9}"/>
    <dgm:cxn modelId="{1EF0C07F-7F53-4604-AC6B-AD8E216413F5}" type="presOf" srcId="{99ECBA2D-EB90-42DC-9667-976EB974EF33}" destId="{F8B700A3-EE1D-4863-B4D1-B66D42DE6C07}" srcOrd="0" destOrd="0" presId="urn:microsoft.com/office/officeart/2008/layout/LinedList"/>
    <dgm:cxn modelId="{A0F75881-5AC5-4F0A-A1AB-F13103924A6F}" type="presOf" srcId="{538AA832-2ACB-4371-9073-504113471D63}" destId="{05B8344F-7BBE-45DE-86BF-F3BE09D986F4}" srcOrd="0" destOrd="0" presId="urn:microsoft.com/office/officeart/2008/layout/LinedList"/>
    <dgm:cxn modelId="{52966694-E868-4AF3-B24E-935A286FB467}" srcId="{33F0CC53-3B85-4DD1-BAA8-D1D69CF24A29}" destId="{9CBA9F1C-9518-4ED0-BAF7-483F096FC7DA}" srcOrd="2" destOrd="0" parTransId="{C83D4738-A980-4FD9-802C-D3D255330620}" sibTransId="{4CCA20A2-F579-41CA-BE10-AE45CF1E057C}"/>
    <dgm:cxn modelId="{32F2CAA6-D2C5-4E0B-B350-B78DFDCABE00}" srcId="{33F0CC53-3B85-4DD1-BAA8-D1D69CF24A29}" destId="{538AA832-2ACB-4371-9073-504113471D63}" srcOrd="3" destOrd="0" parTransId="{51685105-A8D4-4FF7-BD8C-CC5581B4E4F7}" sibTransId="{8843B3F3-4B2D-485A-935C-970220A3156C}"/>
    <dgm:cxn modelId="{B96BFFE6-E1CE-45B3-A66B-89DB95013A8C}" srcId="{33F0CC53-3B85-4DD1-BAA8-D1D69CF24A29}" destId="{69B66951-D80E-4E1E-8203-63164F23AF24}" srcOrd="1" destOrd="0" parTransId="{0404F5BC-318C-41D0-B047-70EFF808AE42}" sibTransId="{080BBAAC-543E-4BBA-B97C-D6A58784AB61}"/>
    <dgm:cxn modelId="{97D9BCE7-7ED9-4ADC-84BC-48EBBE219071}" type="presOf" srcId="{33F0CC53-3B85-4DD1-BAA8-D1D69CF24A29}" destId="{6DAF60ED-C26B-4789-A200-E1D19B5140E1}" srcOrd="0" destOrd="0" presId="urn:microsoft.com/office/officeart/2008/layout/LinedList"/>
    <dgm:cxn modelId="{8790FFEF-6F9B-4B52-8BD1-9881B037692B}" type="presOf" srcId="{69B66951-D80E-4E1E-8203-63164F23AF24}" destId="{A83D8A7D-C9A7-4D7C-8B8C-612CBC0461B9}" srcOrd="0" destOrd="0" presId="urn:microsoft.com/office/officeart/2008/layout/LinedList"/>
    <dgm:cxn modelId="{50384EEE-7638-4537-9362-A9F4FF432B6A}" type="presParOf" srcId="{6DAF60ED-C26B-4789-A200-E1D19B5140E1}" destId="{E96B5D35-CBFE-48C8-80DA-FD40EE1CFEC4}" srcOrd="0" destOrd="0" presId="urn:microsoft.com/office/officeart/2008/layout/LinedList"/>
    <dgm:cxn modelId="{2F836A21-06B6-4B06-940D-869445E66A91}" type="presParOf" srcId="{6DAF60ED-C26B-4789-A200-E1D19B5140E1}" destId="{7F22787A-B036-4E84-BF90-C73B0E7C041A}" srcOrd="1" destOrd="0" presId="urn:microsoft.com/office/officeart/2008/layout/LinedList"/>
    <dgm:cxn modelId="{337C1045-DB36-4BC6-9020-F7F9F6327F36}" type="presParOf" srcId="{7F22787A-B036-4E84-BF90-C73B0E7C041A}" destId="{29581507-BCC0-4787-9211-70DD9F2FE9AF}" srcOrd="0" destOrd="0" presId="urn:microsoft.com/office/officeart/2008/layout/LinedList"/>
    <dgm:cxn modelId="{0A46C9F1-7ADF-438E-AFC8-A066BA378E5F}" type="presParOf" srcId="{7F22787A-B036-4E84-BF90-C73B0E7C041A}" destId="{AD988820-9463-460C-9E39-F0B769010F0F}" srcOrd="1" destOrd="0" presId="urn:microsoft.com/office/officeart/2008/layout/LinedList"/>
    <dgm:cxn modelId="{1262E35E-2B14-498B-B76E-D46B2403EDE8}" type="presParOf" srcId="{6DAF60ED-C26B-4789-A200-E1D19B5140E1}" destId="{82394934-6CF6-4125-8243-DDA482EC8CB0}" srcOrd="2" destOrd="0" presId="urn:microsoft.com/office/officeart/2008/layout/LinedList"/>
    <dgm:cxn modelId="{6C44EE21-92AE-4EDF-8A81-1683821C6298}" type="presParOf" srcId="{6DAF60ED-C26B-4789-A200-E1D19B5140E1}" destId="{5CF936BB-22F9-492F-98FB-5452DE272FF0}" srcOrd="3" destOrd="0" presId="urn:microsoft.com/office/officeart/2008/layout/LinedList"/>
    <dgm:cxn modelId="{DDE9540C-1133-4A3A-B740-F67BD7828203}" type="presParOf" srcId="{5CF936BB-22F9-492F-98FB-5452DE272FF0}" destId="{A83D8A7D-C9A7-4D7C-8B8C-612CBC0461B9}" srcOrd="0" destOrd="0" presId="urn:microsoft.com/office/officeart/2008/layout/LinedList"/>
    <dgm:cxn modelId="{2C384B4F-9073-4088-8734-CCF40F47F350}" type="presParOf" srcId="{5CF936BB-22F9-492F-98FB-5452DE272FF0}" destId="{37EE6FEB-3A53-460C-8BBB-C1D21C0F959B}" srcOrd="1" destOrd="0" presId="urn:microsoft.com/office/officeart/2008/layout/LinedList"/>
    <dgm:cxn modelId="{5A463803-8269-4434-85CE-2E152CF3C939}" type="presParOf" srcId="{6DAF60ED-C26B-4789-A200-E1D19B5140E1}" destId="{E27C2A5E-701A-4751-87DB-A47E9CE9BF1E}" srcOrd="4" destOrd="0" presId="urn:microsoft.com/office/officeart/2008/layout/LinedList"/>
    <dgm:cxn modelId="{0AA4ADF8-F44A-40F2-8D0D-F82195974829}" type="presParOf" srcId="{6DAF60ED-C26B-4789-A200-E1D19B5140E1}" destId="{50CD33A7-1851-46EC-8320-BB2E08D37EB3}" srcOrd="5" destOrd="0" presId="urn:microsoft.com/office/officeart/2008/layout/LinedList"/>
    <dgm:cxn modelId="{6B5B7A75-E2BD-4A83-A958-8D2628D628BC}" type="presParOf" srcId="{50CD33A7-1851-46EC-8320-BB2E08D37EB3}" destId="{177EBC77-8657-4C1C-9452-9B05FFF2D5ED}" srcOrd="0" destOrd="0" presId="urn:microsoft.com/office/officeart/2008/layout/LinedList"/>
    <dgm:cxn modelId="{00E82032-D67B-4044-A9F0-229DF30BD812}" type="presParOf" srcId="{50CD33A7-1851-46EC-8320-BB2E08D37EB3}" destId="{DF925FD3-EDF4-41E6-B4A6-3C8206522808}" srcOrd="1" destOrd="0" presId="urn:microsoft.com/office/officeart/2008/layout/LinedList"/>
    <dgm:cxn modelId="{F19D60BF-9D91-4B27-B7CA-F599FF9B72A4}" type="presParOf" srcId="{6DAF60ED-C26B-4789-A200-E1D19B5140E1}" destId="{0F6E444C-FE87-4982-8A43-699B7DB2B48F}" srcOrd="6" destOrd="0" presId="urn:microsoft.com/office/officeart/2008/layout/LinedList"/>
    <dgm:cxn modelId="{CE1A34C7-3015-4F7E-944A-098DB2A837EE}" type="presParOf" srcId="{6DAF60ED-C26B-4789-A200-E1D19B5140E1}" destId="{B2F0E2F9-9545-4B7F-89F9-02B62017748A}" srcOrd="7" destOrd="0" presId="urn:microsoft.com/office/officeart/2008/layout/LinedList"/>
    <dgm:cxn modelId="{81192DA4-D0DB-4C3B-A798-EC380DCDCEA6}" type="presParOf" srcId="{B2F0E2F9-9545-4B7F-89F9-02B62017748A}" destId="{05B8344F-7BBE-45DE-86BF-F3BE09D986F4}" srcOrd="0" destOrd="0" presId="urn:microsoft.com/office/officeart/2008/layout/LinedList"/>
    <dgm:cxn modelId="{4363C34E-57B8-483E-BBCB-0DE312E8C829}" type="presParOf" srcId="{B2F0E2F9-9545-4B7F-89F9-02B62017748A}" destId="{C8E97EA6-4237-4572-BF26-B7ED26DB24AC}" srcOrd="1" destOrd="0" presId="urn:microsoft.com/office/officeart/2008/layout/LinedList"/>
    <dgm:cxn modelId="{66B97573-EB00-48B1-A380-A4C6C5A2C1F3}" type="presParOf" srcId="{6DAF60ED-C26B-4789-A200-E1D19B5140E1}" destId="{8E54690B-3B64-4511-973B-408F852B0700}" srcOrd="8" destOrd="0" presId="urn:microsoft.com/office/officeart/2008/layout/LinedList"/>
    <dgm:cxn modelId="{8B736277-0FE1-4733-BECA-04C51C60E55A}" type="presParOf" srcId="{6DAF60ED-C26B-4789-A200-E1D19B5140E1}" destId="{24C6FEDF-D9A3-48AD-9E24-3515FB533E26}" srcOrd="9" destOrd="0" presId="urn:microsoft.com/office/officeart/2008/layout/LinedList"/>
    <dgm:cxn modelId="{484F230B-D246-4B44-9185-9E7FA3D8A2C9}" type="presParOf" srcId="{24C6FEDF-D9A3-48AD-9E24-3515FB533E26}" destId="{F8B700A3-EE1D-4863-B4D1-B66D42DE6C07}" srcOrd="0" destOrd="0" presId="urn:microsoft.com/office/officeart/2008/layout/LinedList"/>
    <dgm:cxn modelId="{EFAAB0A4-DC32-49C2-86B7-3602D2D13421}" type="presParOf" srcId="{24C6FEDF-D9A3-48AD-9E24-3515FB533E26}" destId="{EC859F2C-8000-47E8-9CB6-85266D840AE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6B5D35-CBFE-48C8-80DA-FD40EE1CFEC4}">
      <dsp:nvSpPr>
        <dsp:cNvPr id="0" name=""/>
        <dsp:cNvSpPr/>
      </dsp:nvSpPr>
      <dsp:spPr>
        <a:xfrm>
          <a:off x="0" y="429"/>
          <a:ext cx="572539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81507-BCC0-4787-9211-70DD9F2FE9AF}">
      <dsp:nvSpPr>
        <dsp:cNvPr id="0" name=""/>
        <dsp:cNvSpPr/>
      </dsp:nvSpPr>
      <dsp:spPr>
        <a:xfrm>
          <a:off x="0" y="429"/>
          <a:ext cx="5725398" cy="703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n-MN" sz="3200" kern="12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-Аи 95</a:t>
          </a:r>
          <a:r>
            <a:rPr lang="en-US" sz="3200" kern="12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</a:t>
          </a:r>
          <a:r>
            <a:rPr lang="mn-MN" sz="3200" kern="12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</a:t>
          </a:r>
          <a:r>
            <a:rPr lang="en-US" sz="3200" kern="12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</a:t>
          </a:r>
          <a:r>
            <a:rPr lang="mn-MN" sz="3200" kern="12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        </a:t>
          </a:r>
          <a:r>
            <a:rPr lang="en-US" sz="3200" kern="12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</a:t>
          </a:r>
          <a:r>
            <a:rPr lang="mn-MN" sz="3200" kern="12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</a:t>
          </a:r>
          <a:r>
            <a:rPr lang="en-US" sz="32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3 </a:t>
          </a:r>
          <a:r>
            <a:rPr lang="mn-MN" sz="32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5</a:t>
          </a:r>
          <a:r>
            <a:rPr lang="en-US" sz="32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60      </a:t>
          </a:r>
          <a:r>
            <a:rPr lang="mn-MN" sz="32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       </a:t>
          </a:r>
          <a:endParaRPr lang="en-US" sz="3200" b="1" kern="12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0" y="429"/>
        <a:ext cx="5725398" cy="703304"/>
      </dsp:txXfrm>
    </dsp:sp>
    <dsp:sp modelId="{82394934-6CF6-4125-8243-DDA482EC8CB0}">
      <dsp:nvSpPr>
        <dsp:cNvPr id="0" name=""/>
        <dsp:cNvSpPr/>
      </dsp:nvSpPr>
      <dsp:spPr>
        <a:xfrm>
          <a:off x="0" y="703733"/>
          <a:ext cx="572539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3D8A7D-C9A7-4D7C-8B8C-612CBC0461B9}">
      <dsp:nvSpPr>
        <dsp:cNvPr id="0" name=""/>
        <dsp:cNvSpPr/>
      </dsp:nvSpPr>
      <dsp:spPr>
        <a:xfrm>
          <a:off x="0" y="703733"/>
          <a:ext cx="5725398" cy="703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n-MN" sz="3200" kern="12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-Аи 80     </a:t>
          </a:r>
          <a:r>
            <a:rPr lang="en-US" sz="3200" kern="12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  </a:t>
          </a:r>
          <a:r>
            <a:rPr lang="mn-MN" sz="3200" kern="12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         </a:t>
          </a:r>
          <a:r>
            <a:rPr lang="en-US" sz="3200" kern="12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</a:t>
          </a:r>
          <a:r>
            <a:rPr lang="en-US" sz="32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2 345</a:t>
          </a:r>
        </a:p>
      </dsp:txBody>
      <dsp:txXfrm>
        <a:off x="0" y="703733"/>
        <a:ext cx="5725398" cy="703304"/>
      </dsp:txXfrm>
    </dsp:sp>
    <dsp:sp modelId="{E27C2A5E-701A-4751-87DB-A47E9CE9BF1E}">
      <dsp:nvSpPr>
        <dsp:cNvPr id="0" name=""/>
        <dsp:cNvSpPr/>
      </dsp:nvSpPr>
      <dsp:spPr>
        <a:xfrm>
          <a:off x="0" y="1407038"/>
          <a:ext cx="572539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7EBC77-8657-4C1C-9452-9B05FFF2D5ED}">
      <dsp:nvSpPr>
        <dsp:cNvPr id="0" name=""/>
        <dsp:cNvSpPr/>
      </dsp:nvSpPr>
      <dsp:spPr>
        <a:xfrm>
          <a:off x="0" y="1407038"/>
          <a:ext cx="5725398" cy="703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n-MN" sz="3200" b="0" i="0" kern="120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-Аи 92     </a:t>
          </a:r>
          <a:r>
            <a:rPr lang="en-US" sz="3200" b="0" i="0" kern="120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   </a:t>
          </a:r>
          <a:r>
            <a:rPr lang="mn-MN" sz="3200" b="0" i="0" kern="120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          </a:t>
          </a:r>
          <a:r>
            <a:rPr lang="en-US" sz="3200" b="0" i="0" kern="120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en-US" sz="3200" b="1" i="0" kern="120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2 </a:t>
          </a:r>
          <a:r>
            <a:rPr lang="mn-MN" sz="3200" b="1" i="0" kern="120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5</a:t>
          </a:r>
          <a:r>
            <a:rPr lang="en-US" sz="3200" b="1" i="0" kern="120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90</a:t>
          </a:r>
          <a:endParaRPr lang="en-US" sz="3200" b="1" kern="12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0" y="1407038"/>
        <a:ext cx="5725398" cy="703304"/>
      </dsp:txXfrm>
    </dsp:sp>
    <dsp:sp modelId="{0F6E444C-FE87-4982-8A43-699B7DB2B48F}">
      <dsp:nvSpPr>
        <dsp:cNvPr id="0" name=""/>
        <dsp:cNvSpPr/>
      </dsp:nvSpPr>
      <dsp:spPr>
        <a:xfrm>
          <a:off x="0" y="2110342"/>
          <a:ext cx="572539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8344F-7BBE-45DE-86BF-F3BE09D986F4}">
      <dsp:nvSpPr>
        <dsp:cNvPr id="0" name=""/>
        <dsp:cNvSpPr/>
      </dsp:nvSpPr>
      <dsp:spPr>
        <a:xfrm>
          <a:off x="0" y="2110342"/>
          <a:ext cx="5725398" cy="703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n-MN" sz="3200" b="0" i="0" kern="120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-Дизель түлш</a:t>
          </a:r>
          <a:r>
            <a:rPr lang="en-US" sz="3200" b="0" i="0" kern="120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</a:t>
          </a:r>
          <a:r>
            <a:rPr lang="mn-MN" sz="3200" b="0" i="0" kern="120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</a:t>
          </a:r>
          <a:r>
            <a:rPr lang="en-US" sz="3200" b="0" i="0" kern="120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 </a:t>
          </a:r>
          <a:r>
            <a:rPr lang="mn-MN" sz="3200" b="0" i="0" kern="120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</a:t>
          </a:r>
          <a:r>
            <a:rPr lang="mn-MN" sz="3200" b="1" i="0" kern="120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2 9</a:t>
          </a:r>
          <a:r>
            <a:rPr lang="en-US" sz="3200" b="1" i="0" kern="120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8</a:t>
          </a:r>
          <a:r>
            <a:rPr lang="mn-MN" sz="3200" b="1" i="0" kern="120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3</a:t>
          </a:r>
          <a:r>
            <a:rPr lang="en-US" sz="3200" b="1" i="0" kern="120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     </a:t>
          </a:r>
          <a:r>
            <a:rPr lang="mn-MN" sz="3200" b="1" i="0" kern="120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       </a:t>
          </a:r>
          <a:endParaRPr lang="en-US" sz="3200" b="1" kern="12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0" y="2110342"/>
        <a:ext cx="5725398" cy="703304"/>
      </dsp:txXfrm>
    </dsp:sp>
    <dsp:sp modelId="{8E54690B-3B64-4511-973B-408F852B0700}">
      <dsp:nvSpPr>
        <dsp:cNvPr id="0" name=""/>
        <dsp:cNvSpPr/>
      </dsp:nvSpPr>
      <dsp:spPr>
        <a:xfrm>
          <a:off x="0" y="2813647"/>
          <a:ext cx="572539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B700A3-EE1D-4863-B4D1-B66D42DE6C07}">
      <dsp:nvSpPr>
        <dsp:cNvPr id="0" name=""/>
        <dsp:cNvSpPr/>
      </dsp:nvSpPr>
      <dsp:spPr>
        <a:xfrm>
          <a:off x="0" y="2813647"/>
          <a:ext cx="5725398" cy="703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n-MN" sz="3200" b="0" i="0" kern="120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-Газ                         </a:t>
          </a:r>
          <a:r>
            <a:rPr lang="en-US" sz="3200" b="0" i="0" kern="120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        </a:t>
          </a:r>
          <a:r>
            <a:rPr lang="mn-MN" sz="3200" b="0" i="0" kern="1200" baseline="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en-US" sz="3200" b="1" i="0" kern="120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1 950</a:t>
          </a:r>
          <a:endParaRPr lang="en-US" sz="3200" b="1" kern="12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0" y="2813647"/>
        <a:ext cx="5725398" cy="7033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4BCC0-E2B0-4DB3-A583-86C3D6D0E8B8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41491-6AE0-419C-9FC1-C8EA8D99C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2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41491-6AE0-419C-9FC1-C8EA8D99CB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185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41491-6AE0-419C-9FC1-C8EA8D99CB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80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41491-6AE0-419C-9FC1-C8EA8D99CB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18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41491-6AE0-419C-9FC1-C8EA8D99CB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90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41491-6AE0-419C-9FC1-C8EA8D99CB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423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41491-6AE0-419C-9FC1-C8EA8D99CB2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75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41491-6AE0-419C-9FC1-C8EA8D99CB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637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41491-6AE0-419C-9FC1-C8EA8D99CB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409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CD34E-9D37-8BD4-0318-6D2997B90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8203B9-FBA1-B784-A7D6-AA11ADFA95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665E4-18B4-55F3-9DA5-CFAE8CDA9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7A45-CA3C-4432-9F95-2DFF21C2BF0E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ED9BF-2525-5BC1-9401-E5BD1A82A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C18DF-1B41-D99D-6A74-70DC54353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97BA-2E71-4220-8F99-E7AAACED5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79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F3928-D1A9-1187-69FE-AE83ACC4F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B4394-FB4E-A9C5-9127-4E76AD314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ED6E9-C7DC-B854-FF75-88FC06E6F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7A45-CA3C-4432-9F95-2DFF21C2BF0E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B308F-18BD-5712-3F0E-B4170332D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3B953-D4C8-0E98-8E20-74F743E47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97BA-2E71-4220-8F99-E7AAACED5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06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8FF92-81C0-2822-CB5E-C921F38FB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44D9E-44B9-E675-9EAF-88AD48E55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D125A-0193-A111-5BFF-BADCD2B76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7A45-CA3C-4432-9F95-2DFF21C2BF0E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38C8E-CAFD-A5A1-5FF7-A82DB1285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B1C29-C393-FE9F-C67C-84B1E0C17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97BA-2E71-4220-8F99-E7AAACED5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954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A3ACD-C22B-3017-EB12-C2C035ED0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D5D2D-1B70-2F1B-B5EE-992C6E7A3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CCA59-3376-9F0F-C478-E26BF4BF48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4EC07-0247-3B5C-6477-25147EA9D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7A45-CA3C-4432-9F95-2DFF21C2BF0E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E5A0C-03AD-0A6B-54A2-0D6255D1D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483B22-B4EA-9AAD-FCEF-D22BD4CC1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97BA-2E71-4220-8F99-E7AAACED5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036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7B4B6-EDBE-9024-62E1-B7DEDFD30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C02C2-E409-D842-DFF9-20C325E49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048203-5EC0-352C-E200-3A0B467FD7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AD9563-403A-F506-89C9-4603BE5362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D79860-9D5C-4CF8-279E-CF1A2C2E53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E29FA8-A6D3-C7DE-47EE-842BFC576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7A45-CA3C-4432-9F95-2DFF21C2BF0E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648984-65AF-3979-C62B-C3C795C89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5A5407-BE15-88F7-4F0B-BBB8F3BAF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97BA-2E71-4220-8F99-E7AAACED5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D4599-1204-EADA-76E1-DCBA5473D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B1EFEE-331D-9B30-BAFC-FB9DFBA5F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7A45-CA3C-4432-9F95-2DFF21C2BF0E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2E3DBB-6903-ABBC-CEBD-CEFC49BE1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27CD64-BEB6-D10B-0966-83A0BC7A2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97BA-2E71-4220-8F99-E7AAACED5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63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1ADE8F-4029-BA6C-8EB8-E67943924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7A45-CA3C-4432-9F95-2DFF21C2BF0E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6C160A-0D81-17CB-63C2-B18C7EC1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E0972-E83C-BA5A-954E-42F8B1226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97BA-2E71-4220-8F99-E7AAACED5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147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8201C-692B-CF18-5759-F00043D9E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28739-4B21-2592-6C84-35C51B5D3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30644-DE8E-465D-967B-2566B9963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788FAC-3BAA-BAD7-5AD7-6DB505FE6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7A45-CA3C-4432-9F95-2DFF21C2BF0E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49BFA-FF33-0B8E-617B-1C43BADFD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8425E1-1D55-51BB-4464-E0751ACAD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97BA-2E71-4220-8F99-E7AAACED5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678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C3649-AC17-E582-8DC8-E040C6ACF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85CD71-D84E-CED4-FD0F-2CC0665D7C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3C636-941E-F310-2A39-1715F6D8A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CD400E-BFFB-1EB7-3697-90E8D50E1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7A45-CA3C-4432-9F95-2DFF21C2BF0E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10F506-E1A7-019E-B18E-80E55489E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939C57-175D-8C87-6A15-9C53DBA2C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97BA-2E71-4220-8F99-E7AAACED5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64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403A7-49E1-D490-87CF-F1EE43BFC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12C4BB-C19C-D455-E049-9E771F6690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DA5F8-2E64-A25C-1708-A4F4B92B6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7A45-CA3C-4432-9F95-2DFF21C2BF0E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8232D-B614-F906-1FE1-E613BBD89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E83FE-74DF-59F7-D465-DF84E00B6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97BA-2E71-4220-8F99-E7AAACED5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44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C550BE-0583-7F97-F930-7FF12D2624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96C9C7-DA17-DF7B-3165-BCC3448CF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1FCE0-F098-257D-A56B-C4E83F345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7A45-CA3C-4432-9F95-2DFF21C2BF0E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15EAB-5FB9-6617-6067-69A9B9E62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AD7A7-7339-6F2C-3C22-16136846C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97BA-2E71-4220-8F99-E7AAACED5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91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76573" y="179016"/>
            <a:ext cx="723514" cy="83617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5359E0D-BDDB-4911-912E-A2438CE6D8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550" y="360079"/>
            <a:ext cx="635861" cy="635861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51818AC-30AE-4652-A0DE-02C198EDC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78466" y="1419226"/>
            <a:ext cx="9435070" cy="4410075"/>
          </a:xfrm>
          <a:prstGeom prst="rect">
            <a:avLst/>
          </a:prstGeom>
        </p:spPr>
        <p:txBody>
          <a:bodyPr>
            <a:normAutofit/>
          </a:bodyPr>
          <a:lstStyle>
            <a:lvl1pPr marR="0" algn="l" defTabSz="18288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  <a:defRPr kumimoji="0" lang="en-US" sz="15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  <a:sym typeface="Roboto Light"/>
              </a:defRPr>
            </a:lvl1pPr>
            <a:lvl2pPr marR="0" algn="l" defTabSz="18288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  <a:defRPr kumimoji="0" lang="en-US" sz="15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  <a:sym typeface="Roboto Light"/>
              </a:defRPr>
            </a:lvl2pPr>
            <a:lvl3pPr marR="0" algn="l" defTabSz="18288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  <a:defRPr kumimoji="0" lang="en-US" sz="15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  <a:sym typeface="Roboto Light"/>
              </a:defRPr>
            </a:lvl3pPr>
            <a:lvl4pPr marR="0" algn="l" defTabSz="18288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  <a:defRPr kumimoji="0" lang="en-US" sz="15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  <a:sym typeface="Roboto Light"/>
              </a:defRPr>
            </a:lvl4pPr>
            <a:lvl5pPr marR="0" algn="l" defTabSz="18288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  <a:defRPr kumimoji="0" lang="en-US" sz="15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  <a:sym typeface="Roboto 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A95CDD-0AE8-46FE-9EC9-403F97F1DF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6907" y="0"/>
            <a:ext cx="723514" cy="1050876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65E759-6E32-4CD6-A85B-16F0D09FE716}"/>
              </a:ext>
            </a:extLst>
          </p:cNvPr>
          <p:cNvCxnSpPr>
            <a:cxnSpLocks/>
          </p:cNvCxnSpPr>
          <p:nvPr userDrawn="1"/>
        </p:nvCxnSpPr>
        <p:spPr>
          <a:xfrm>
            <a:off x="1060421" y="1123746"/>
            <a:ext cx="10794979" cy="0"/>
          </a:xfrm>
          <a:prstGeom prst="line">
            <a:avLst/>
          </a:prstGeom>
          <a:noFill/>
          <a:ln w="25400" cap="flat">
            <a:solidFill>
              <a:srgbClr val="005BAA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B1FA999-9B3C-471E-8625-0BADA8F1B7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8465" y="234906"/>
            <a:ext cx="9435070" cy="81596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18288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100" b="1" i="0" u="none" strike="noStrike" cap="none" spc="0" normalizeH="0" baseline="0" dirty="0" smtClean="0">
                <a:ln>
                  <a:noFill/>
                </a:ln>
                <a:solidFill>
                  <a:srgbClr val="005BAA"/>
                </a:solidFill>
                <a:effectLst/>
                <a:uFillTx/>
                <a:latin typeface="+mj-lt"/>
                <a:ea typeface="Roboto" panose="02000000000000000000" pitchFamily="2" charset="0"/>
                <a:cs typeface="Arial" panose="020B0604020202020204" pitchFamily="34" charset="0"/>
                <a:sym typeface="Roboto Light"/>
              </a:defRPr>
            </a:lvl1pPr>
            <a:lvl2pPr marR="0" algn="l" defTabSz="18288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  <a:defRPr kumimoji="0" lang="en-US" sz="15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  <a:sym typeface="Roboto Light"/>
              </a:defRPr>
            </a:lvl2pPr>
            <a:lvl3pPr marR="0" algn="l" defTabSz="18288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  <a:defRPr kumimoji="0" lang="en-US" sz="15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  <a:sym typeface="Roboto Light"/>
              </a:defRPr>
            </a:lvl3pPr>
            <a:lvl4pPr marR="0" algn="l" defTabSz="18288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  <a:defRPr kumimoji="0" lang="en-US" sz="15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  <a:sym typeface="Roboto Light"/>
              </a:defRPr>
            </a:lvl4pPr>
            <a:lvl5pPr marR="0" algn="l" defTabSz="18288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  <a:defRPr kumimoji="0" lang="en-US" sz="15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  <a:sym typeface="Roboto Light"/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43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BD547F-8C78-D057-E633-BAC2D5943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8D59D-94D1-69D3-DECE-17E690FE7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E0146-2387-E943-91BA-4E294D2F0C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B7A45-CA3C-4432-9F95-2DFF21C2BF0E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5D210-BF36-337F-54D6-0701A4C0A8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4F16C0-424E-93CC-E221-E6C4F095B1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197BA-2E71-4220-8F99-E7AAACED5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31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4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10" Type="http://schemas.openxmlformats.org/officeDocument/2006/relationships/image" Target="../media/image42.svg"/><Relationship Id="rId4" Type="http://schemas.openxmlformats.org/officeDocument/2006/relationships/image" Target="../media/image36.sv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13" Type="http://schemas.openxmlformats.org/officeDocument/2006/relationships/image" Target="../media/image58.png"/><Relationship Id="rId18" Type="http://schemas.openxmlformats.org/officeDocument/2006/relationships/image" Target="../media/image63.svg"/><Relationship Id="rId3" Type="http://schemas.openxmlformats.org/officeDocument/2006/relationships/image" Target="../media/image49.png"/><Relationship Id="rId21" Type="http://schemas.openxmlformats.org/officeDocument/2006/relationships/image" Target="../media/image66.png"/><Relationship Id="rId7" Type="http://schemas.openxmlformats.org/officeDocument/2006/relationships/image" Target="../media/image52.png"/><Relationship Id="rId12" Type="http://schemas.openxmlformats.org/officeDocument/2006/relationships/image" Target="../media/image57.svg"/><Relationship Id="rId17" Type="http://schemas.openxmlformats.org/officeDocument/2006/relationships/image" Target="../media/image6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61.svg"/><Relationship Id="rId20" Type="http://schemas.openxmlformats.org/officeDocument/2006/relationships/image" Target="../media/image65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microsoft.com/office/2017/06/relationships/model3d" Target="../media/model3d1.glb"/><Relationship Id="rId15" Type="http://schemas.openxmlformats.org/officeDocument/2006/relationships/image" Target="../media/image60.png"/><Relationship Id="rId10" Type="http://schemas.openxmlformats.org/officeDocument/2006/relationships/image" Target="../media/image55.svg"/><Relationship Id="rId19" Type="http://schemas.openxmlformats.org/officeDocument/2006/relationships/image" Target="../media/image64.png"/><Relationship Id="rId4" Type="http://schemas.openxmlformats.org/officeDocument/2006/relationships/image" Target="../media/image50.svg"/><Relationship Id="rId9" Type="http://schemas.openxmlformats.org/officeDocument/2006/relationships/image" Target="../media/image54.png"/><Relationship Id="rId14" Type="http://schemas.openxmlformats.org/officeDocument/2006/relationships/image" Target="../media/image59.svg"/><Relationship Id="rId22" Type="http://schemas.openxmlformats.org/officeDocument/2006/relationships/image" Target="../media/image67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8EE096-C613-5DD7-F20A-B28CFE3803AE}"/>
              </a:ext>
            </a:extLst>
          </p:cNvPr>
          <p:cNvSpPr txBox="1"/>
          <p:nvPr/>
        </p:nvSpPr>
        <p:spPr>
          <a:xfrm>
            <a:off x="9846247" y="5947093"/>
            <a:ext cx="22719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mn-MN" sz="3200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en-US" sz="3200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/</a:t>
            </a:r>
            <a:r>
              <a:rPr lang="mn-MN" sz="3200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3200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IX</a:t>
            </a:r>
          </a:p>
          <a:p>
            <a:endParaRPr lang="ru-RU" sz="2800" b="1" dirty="0">
              <a:solidFill>
                <a:srgbClr val="005BA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88CC44-1CAB-1489-CAAF-C76B5D0BE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997" y="288320"/>
            <a:ext cx="11630005" cy="55249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2ECC27-9320-3FBC-78FC-1B2867BF7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0908" y="2064901"/>
            <a:ext cx="3901336" cy="12674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2BEE71-5C38-0A3E-6A1D-A4496985E756}"/>
              </a:ext>
            </a:extLst>
          </p:cNvPr>
          <p:cNvSpPr txBox="1"/>
          <p:nvPr/>
        </p:nvSpPr>
        <p:spPr>
          <a:xfrm>
            <a:off x="4828667" y="2185381"/>
            <a:ext cx="60550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2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НАЛАЙХ ДҮҮРГИЙН СТАТИСТИКИЙН ХЭЛТЭС </a:t>
            </a:r>
            <a:endParaRPr lang="ru-RU" sz="2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03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6A054E-8704-F7EB-E78F-4962FB4B3186}"/>
              </a:ext>
            </a:extLst>
          </p:cNvPr>
          <p:cNvSpPr txBox="1"/>
          <p:nvPr/>
        </p:nvSpPr>
        <p:spPr>
          <a:xfrm>
            <a:off x="1044448" y="389450"/>
            <a:ext cx="3337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НАЛАЙХ ДҮҮРГИЙН СТАТИСТИКИЙН ХЭЛТЭС </a:t>
            </a:r>
            <a:endParaRPr lang="ru-RU" dirty="0">
              <a:solidFill>
                <a:srgbClr val="005BA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49524F-BE93-4DCE-06A0-7487B10B022E}"/>
              </a:ext>
            </a:extLst>
          </p:cNvPr>
          <p:cNvSpPr txBox="1"/>
          <p:nvPr/>
        </p:nvSpPr>
        <p:spPr>
          <a:xfrm>
            <a:off x="4892040" y="512561"/>
            <a:ext cx="6055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3200" b="1" dirty="0">
                <a:latin typeface="Roboto" panose="02000000000000000000" pitchFamily="2" charset="0"/>
                <a:ea typeface="Roboto" panose="02000000000000000000" pitchFamily="2" charset="0"/>
              </a:rPr>
              <a:t>ХҮН АМ, 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mn-MN" sz="2800" b="1" dirty="0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</a:rPr>
              <a:t> оны эхний </a:t>
            </a: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</a:rPr>
              <a:t>9 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</a:rPr>
              <a:t>сард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58163A9B-C1F8-77A0-4B4C-17681FF52360}"/>
              </a:ext>
            </a:extLst>
          </p:cNvPr>
          <p:cNvSpPr txBox="1">
            <a:spLocks/>
          </p:cNvSpPr>
          <p:nvPr/>
        </p:nvSpPr>
        <p:spPr>
          <a:xfrm>
            <a:off x="604045" y="1217218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Төрсөн хүүхэд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77CA64B8-754C-8388-DF71-A2EE2B9E76E6}"/>
              </a:ext>
            </a:extLst>
          </p:cNvPr>
          <p:cNvSpPr txBox="1">
            <a:spLocks/>
          </p:cNvSpPr>
          <p:nvPr/>
        </p:nvSpPr>
        <p:spPr>
          <a:xfrm>
            <a:off x="2846070" y="3373943"/>
            <a:ext cx="3028950" cy="329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n-MN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Эр-</a:t>
            </a:r>
            <a:r>
              <a:rPr lang="en-US" sz="18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</a:rPr>
              <a:t>236    </a:t>
            </a:r>
            <a:r>
              <a:rPr lang="en-US" sz="1800" b="1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mn-MN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Эм-</a:t>
            </a:r>
            <a:r>
              <a:rPr lang="mn-MN" sz="1800" b="1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</a:rPr>
              <a:t>208</a:t>
            </a:r>
            <a:endParaRPr lang="mn-MN" sz="2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5" name="Graphic 24" descr="Baby outline">
            <a:extLst>
              <a:ext uri="{FF2B5EF4-FFF2-40B4-BE49-F238E27FC236}">
                <a16:creationId xmlns:a16="http://schemas.microsoft.com/office/drawing/2014/main" id="{FB46C458-2412-E42F-0AA7-335C3CAF8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3420" y="2065577"/>
            <a:ext cx="1569750" cy="1569750"/>
          </a:xfrm>
          <a:prstGeom prst="rect">
            <a:avLst/>
          </a:prstGeom>
        </p:spPr>
      </p:pic>
      <p:sp>
        <p:nvSpPr>
          <p:cNvPr id="26" name="Title 2">
            <a:extLst>
              <a:ext uri="{FF2B5EF4-FFF2-40B4-BE49-F238E27FC236}">
                <a16:creationId xmlns:a16="http://schemas.microsoft.com/office/drawing/2014/main" id="{CEAEA7B1-ECB5-9219-5F24-9504AE379547}"/>
              </a:ext>
            </a:extLst>
          </p:cNvPr>
          <p:cNvSpPr txBox="1">
            <a:spLocks/>
          </p:cNvSpPr>
          <p:nvPr/>
        </p:nvSpPr>
        <p:spPr>
          <a:xfrm>
            <a:off x="2344479" y="1505072"/>
            <a:ext cx="4612079" cy="17707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2025 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IX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</a:rPr>
              <a:t>444</a:t>
            </a:r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</a:t>
            </a: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IX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</a:t>
            </a: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440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E4ADD52-7893-0632-67A8-86DB439C456F}"/>
              </a:ext>
            </a:extLst>
          </p:cNvPr>
          <p:cNvCxnSpPr/>
          <p:nvPr/>
        </p:nvCxnSpPr>
        <p:spPr>
          <a:xfrm>
            <a:off x="2846070" y="1764762"/>
            <a:ext cx="3166110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">
            <a:extLst>
              <a:ext uri="{FF2B5EF4-FFF2-40B4-BE49-F238E27FC236}">
                <a16:creationId xmlns:a16="http://schemas.microsoft.com/office/drawing/2014/main" id="{E597E915-78E3-C571-EE4C-59D294D215F5}"/>
              </a:ext>
            </a:extLst>
          </p:cNvPr>
          <p:cNvSpPr txBox="1">
            <a:spLocks/>
          </p:cNvSpPr>
          <p:nvPr/>
        </p:nvSpPr>
        <p:spPr>
          <a:xfrm>
            <a:off x="604045" y="3658070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Гэрлэлт</a:t>
            </a:r>
            <a:r>
              <a:rPr lang="mn-M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sp>
        <p:nvSpPr>
          <p:cNvPr id="32" name="Title 2">
            <a:extLst>
              <a:ext uri="{FF2B5EF4-FFF2-40B4-BE49-F238E27FC236}">
                <a16:creationId xmlns:a16="http://schemas.microsoft.com/office/drawing/2014/main" id="{187750B4-2FEB-035A-0AD9-2BB5CD7E37DA}"/>
              </a:ext>
            </a:extLst>
          </p:cNvPr>
          <p:cNvSpPr txBox="1">
            <a:spLocks/>
          </p:cNvSpPr>
          <p:nvPr/>
        </p:nvSpPr>
        <p:spPr>
          <a:xfrm>
            <a:off x="2363797" y="4236237"/>
            <a:ext cx="4612079" cy="18193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2025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IX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        </a:t>
            </a:r>
            <a:r>
              <a:rPr lang="en-US" sz="4800" b="1" dirty="0">
                <a:latin typeface="Roboto" panose="02000000000000000000" pitchFamily="2" charset="0"/>
                <a:ea typeface="Roboto" panose="02000000000000000000" pitchFamily="2" charset="0"/>
              </a:rPr>
              <a:t>88</a:t>
            </a:r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</a:t>
            </a: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IX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</a:t>
            </a: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112</a:t>
            </a:r>
            <a:r>
              <a:rPr lang="mn-MN" sz="36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39EDED6-EB50-1195-7E5C-0580317DE347}"/>
              </a:ext>
            </a:extLst>
          </p:cNvPr>
          <p:cNvCxnSpPr>
            <a:cxnSpLocks/>
          </p:cNvCxnSpPr>
          <p:nvPr/>
        </p:nvCxnSpPr>
        <p:spPr>
          <a:xfrm>
            <a:off x="2048496" y="4271723"/>
            <a:ext cx="3656337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itle 2">
            <a:extLst>
              <a:ext uri="{FF2B5EF4-FFF2-40B4-BE49-F238E27FC236}">
                <a16:creationId xmlns:a16="http://schemas.microsoft.com/office/drawing/2014/main" id="{265FD086-5DFE-40D7-7E25-93223E7FA392}"/>
              </a:ext>
            </a:extLst>
          </p:cNvPr>
          <p:cNvSpPr txBox="1">
            <a:spLocks/>
          </p:cNvSpPr>
          <p:nvPr/>
        </p:nvSpPr>
        <p:spPr>
          <a:xfrm>
            <a:off x="6074403" y="1217218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Нас баралт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sp>
        <p:nvSpPr>
          <p:cNvPr id="36" name="Title 2">
            <a:extLst>
              <a:ext uri="{FF2B5EF4-FFF2-40B4-BE49-F238E27FC236}">
                <a16:creationId xmlns:a16="http://schemas.microsoft.com/office/drawing/2014/main" id="{E3ED3F29-706E-5840-0030-8ED5EECDB728}"/>
              </a:ext>
            </a:extLst>
          </p:cNvPr>
          <p:cNvSpPr txBox="1">
            <a:spLocks/>
          </p:cNvSpPr>
          <p:nvPr/>
        </p:nvSpPr>
        <p:spPr>
          <a:xfrm>
            <a:off x="7854066" y="1695405"/>
            <a:ext cx="4612079" cy="15617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2025  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IX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     </a:t>
            </a:r>
            <a:r>
              <a:rPr lang="en-US" sz="4800" b="1" dirty="0">
                <a:latin typeface="Roboto" panose="02000000000000000000" pitchFamily="2" charset="0"/>
                <a:ea typeface="Roboto" panose="02000000000000000000" pitchFamily="2" charset="0"/>
              </a:rPr>
              <a:t>183</a:t>
            </a:r>
            <a:r>
              <a:rPr lang="en-US" sz="4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</a:t>
            </a: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IX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</a:t>
            </a: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184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E4E8A14-CB02-F73B-4D98-859CA71FF3BA}"/>
              </a:ext>
            </a:extLst>
          </p:cNvPr>
          <p:cNvCxnSpPr/>
          <p:nvPr/>
        </p:nvCxnSpPr>
        <p:spPr>
          <a:xfrm>
            <a:off x="7919544" y="1764762"/>
            <a:ext cx="3166110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2">
            <a:extLst>
              <a:ext uri="{FF2B5EF4-FFF2-40B4-BE49-F238E27FC236}">
                <a16:creationId xmlns:a16="http://schemas.microsoft.com/office/drawing/2014/main" id="{22D38A9B-B907-9B92-C32A-59ADD1BB5126}"/>
              </a:ext>
            </a:extLst>
          </p:cNvPr>
          <p:cNvSpPr txBox="1">
            <a:spLocks/>
          </p:cNvSpPr>
          <p:nvPr/>
        </p:nvSpPr>
        <p:spPr>
          <a:xfrm>
            <a:off x="6019073" y="3823083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Гэр бүл цуцлалт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F633B79D-622D-4E45-38DD-7ECC6E37E561}"/>
              </a:ext>
            </a:extLst>
          </p:cNvPr>
          <p:cNvSpPr txBox="1">
            <a:spLocks/>
          </p:cNvSpPr>
          <p:nvPr/>
        </p:nvSpPr>
        <p:spPr>
          <a:xfrm>
            <a:off x="7919544" y="4324992"/>
            <a:ext cx="4612079" cy="18193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2025 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IX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     </a:t>
            </a:r>
            <a: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</a:rPr>
              <a:t>42 </a:t>
            </a:r>
            <a:r>
              <a:rPr lang="en-US" sz="36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</a:t>
            </a: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IX</a:t>
            </a:r>
            <a:r>
              <a:rPr lang="mn-MN" sz="20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</a:t>
            </a: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44</a:t>
            </a:r>
            <a:r>
              <a:rPr lang="mn-MN" sz="3600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66E2E52-4185-230B-3CD2-FE398667E944}"/>
              </a:ext>
            </a:extLst>
          </p:cNvPr>
          <p:cNvCxnSpPr>
            <a:cxnSpLocks/>
          </p:cNvCxnSpPr>
          <p:nvPr/>
        </p:nvCxnSpPr>
        <p:spPr>
          <a:xfrm>
            <a:off x="8538972" y="4272079"/>
            <a:ext cx="2887178" cy="24261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Graphic 44" descr="Wedding rings outline">
            <a:extLst>
              <a:ext uri="{FF2B5EF4-FFF2-40B4-BE49-F238E27FC236}">
                <a16:creationId xmlns:a16="http://schemas.microsoft.com/office/drawing/2014/main" id="{F58C516F-DFCC-AE86-83DF-98BF6B3A7B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3420" y="4490005"/>
            <a:ext cx="1654295" cy="1654295"/>
          </a:xfrm>
          <a:prstGeom prst="rect">
            <a:avLst/>
          </a:prstGeom>
        </p:spPr>
      </p:pic>
      <p:pic>
        <p:nvPicPr>
          <p:cNvPr id="49" name="Graphic 48" descr="Gender outline">
            <a:extLst>
              <a:ext uri="{FF2B5EF4-FFF2-40B4-BE49-F238E27FC236}">
                <a16:creationId xmlns:a16="http://schemas.microsoft.com/office/drawing/2014/main" id="{E7ABCD01-09FE-168B-9FCD-CF15092BFD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72633" y="4719405"/>
            <a:ext cx="1267045" cy="126704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8391DA0C-0FF3-6C3E-5B0F-1A07029E6C8E}"/>
              </a:ext>
            </a:extLst>
          </p:cNvPr>
          <p:cNvSpPr txBox="1"/>
          <p:nvPr/>
        </p:nvSpPr>
        <p:spPr>
          <a:xfrm>
            <a:off x="6941344" y="6437778"/>
            <a:ext cx="51225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r">
              <a:spcBef>
                <a:spcPts val="600"/>
              </a:spcBef>
            </a:pPr>
            <a:r>
              <a:rPr lang="mn-MN" sz="12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 Light" panose="020F0302020204030204" pitchFamily="34" charset="0"/>
              </a:rPr>
              <a:t>Эх үүсвэр: Налайх дүүргийн Улсын бүртгэлийн хэлтэс</a:t>
            </a:r>
            <a:endParaRPr lang="en-US" sz="1200" i="1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51" name="Graphic 50" descr="Gravestone outline">
            <a:extLst>
              <a:ext uri="{FF2B5EF4-FFF2-40B4-BE49-F238E27FC236}">
                <a16:creationId xmlns:a16="http://schemas.microsoft.com/office/drawing/2014/main" id="{DEEC331B-1819-F01B-D696-118361C04B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03385" y="2247345"/>
            <a:ext cx="1336293" cy="133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18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6A054E-8704-F7EB-E78F-4962FB4B3186}"/>
              </a:ext>
            </a:extLst>
          </p:cNvPr>
          <p:cNvSpPr txBox="1"/>
          <p:nvPr/>
        </p:nvSpPr>
        <p:spPr>
          <a:xfrm>
            <a:off x="1044448" y="389450"/>
            <a:ext cx="3337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НАЛАЙХ ДҮҮРГИЙН СТАТИСТИКИЙН ХЭЛТЭС </a:t>
            </a:r>
            <a:endParaRPr lang="ru-RU" dirty="0">
              <a:solidFill>
                <a:srgbClr val="005BA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49524F-BE93-4DCE-06A0-7487B10B022E}"/>
              </a:ext>
            </a:extLst>
          </p:cNvPr>
          <p:cNvSpPr txBox="1"/>
          <p:nvPr/>
        </p:nvSpPr>
        <p:spPr>
          <a:xfrm>
            <a:off x="4130713" y="536254"/>
            <a:ext cx="6935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2800" b="1" dirty="0">
                <a:latin typeface="Roboto" panose="02000000000000000000" pitchFamily="2" charset="0"/>
                <a:ea typeface="Roboto" panose="02000000000000000000" pitchFamily="2" charset="0"/>
              </a:rPr>
              <a:t>ГЭМТ ХЭРЭГ</a:t>
            </a: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</a:rPr>
              <a:t>,</a:t>
            </a:r>
            <a:r>
              <a:rPr lang="mn-MN" sz="28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</a:rPr>
              <a:t> оны эхний </a:t>
            </a: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</a:rPr>
              <a:t>9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</a:rPr>
              <a:t> сард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58163A9B-C1F8-77A0-4B4C-17681FF52360}"/>
              </a:ext>
            </a:extLst>
          </p:cNvPr>
          <p:cNvSpPr txBox="1">
            <a:spLocks/>
          </p:cNvSpPr>
          <p:nvPr/>
        </p:nvSpPr>
        <p:spPr>
          <a:xfrm>
            <a:off x="604045" y="1217218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Бүртгэгдсэн гэмт хэрэг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77CA64B8-754C-8388-DF71-A2EE2B9E76E6}"/>
              </a:ext>
            </a:extLst>
          </p:cNvPr>
          <p:cNvSpPr txBox="1">
            <a:spLocks/>
          </p:cNvSpPr>
          <p:nvPr/>
        </p:nvSpPr>
        <p:spPr>
          <a:xfrm>
            <a:off x="2713393" y="6219080"/>
            <a:ext cx="2834640" cy="329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CEAEA7B1-ECB5-9219-5F24-9504AE379547}"/>
              </a:ext>
            </a:extLst>
          </p:cNvPr>
          <p:cNvSpPr txBox="1">
            <a:spLocks/>
          </p:cNvSpPr>
          <p:nvPr/>
        </p:nvSpPr>
        <p:spPr>
          <a:xfrm>
            <a:off x="2302756" y="1801384"/>
            <a:ext cx="4612079" cy="17397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2025   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IX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     </a:t>
            </a:r>
            <a:r>
              <a:rPr lang="en-US" sz="4800" b="1" dirty="0">
                <a:latin typeface="Roboto" panose="02000000000000000000" pitchFamily="2" charset="0"/>
                <a:ea typeface="Roboto" panose="02000000000000000000" pitchFamily="2" charset="0"/>
              </a:rPr>
              <a:t>222</a:t>
            </a:r>
            <a: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</a:t>
            </a: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IX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</a:t>
            </a: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257</a:t>
            </a:r>
            <a:r>
              <a:rPr lang="mn-MN" sz="36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E597E915-78E3-C571-EE4C-59D294D215F5}"/>
              </a:ext>
            </a:extLst>
          </p:cNvPr>
          <p:cNvSpPr txBox="1">
            <a:spLocks/>
          </p:cNvSpPr>
          <p:nvPr/>
        </p:nvSpPr>
        <p:spPr>
          <a:xfrm>
            <a:off x="604045" y="3779651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Эрүүлжүүлсэн хүн</a:t>
            </a:r>
            <a:r>
              <a:rPr lang="mn-M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sp>
        <p:nvSpPr>
          <p:cNvPr id="32" name="Title 2">
            <a:extLst>
              <a:ext uri="{FF2B5EF4-FFF2-40B4-BE49-F238E27FC236}">
                <a16:creationId xmlns:a16="http://schemas.microsoft.com/office/drawing/2014/main" id="{187750B4-2FEB-035A-0AD9-2BB5CD7E37DA}"/>
              </a:ext>
            </a:extLst>
          </p:cNvPr>
          <p:cNvSpPr txBox="1">
            <a:spLocks/>
          </p:cNvSpPr>
          <p:nvPr/>
        </p:nvSpPr>
        <p:spPr>
          <a:xfrm>
            <a:off x="2363797" y="4236237"/>
            <a:ext cx="4612079" cy="17530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2025 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IX  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4800" b="1" dirty="0">
                <a:latin typeface="Roboto" panose="02000000000000000000" pitchFamily="2" charset="0"/>
                <a:ea typeface="Roboto" panose="02000000000000000000" pitchFamily="2" charset="0"/>
              </a:rPr>
              <a:t>400</a:t>
            </a:r>
            <a:endParaRPr lang="mn-MN" sz="4400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IX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</a:t>
            </a: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422</a:t>
            </a:r>
            <a:r>
              <a:rPr lang="mn-MN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39EDED6-EB50-1195-7E5C-0580317DE347}"/>
              </a:ext>
            </a:extLst>
          </p:cNvPr>
          <p:cNvCxnSpPr>
            <a:cxnSpLocks/>
          </p:cNvCxnSpPr>
          <p:nvPr/>
        </p:nvCxnSpPr>
        <p:spPr>
          <a:xfrm>
            <a:off x="3319539" y="4324992"/>
            <a:ext cx="2873031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8AFC8D-1B79-ADA0-BD99-5C21FEE7E143}"/>
              </a:ext>
            </a:extLst>
          </p:cNvPr>
          <p:cNvCxnSpPr>
            <a:cxnSpLocks/>
          </p:cNvCxnSpPr>
          <p:nvPr/>
        </p:nvCxnSpPr>
        <p:spPr>
          <a:xfrm>
            <a:off x="3926595" y="1777690"/>
            <a:ext cx="2565645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333B72C6-E3C9-BE2E-B82D-6F6432ACCB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9928794"/>
              </p:ext>
            </p:extLst>
          </p:nvPr>
        </p:nvGraphicFramePr>
        <p:xfrm>
          <a:off x="7333682" y="1884140"/>
          <a:ext cx="4473442" cy="3625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itle 2">
            <a:extLst>
              <a:ext uri="{FF2B5EF4-FFF2-40B4-BE49-F238E27FC236}">
                <a16:creationId xmlns:a16="http://schemas.microsoft.com/office/drawing/2014/main" id="{F6244C51-1A3F-E434-78FD-CE21827682A1}"/>
              </a:ext>
            </a:extLst>
          </p:cNvPr>
          <p:cNvSpPr txBox="1">
            <a:spLocks/>
          </p:cNvSpPr>
          <p:nvPr/>
        </p:nvSpPr>
        <p:spPr>
          <a:xfrm>
            <a:off x="6700045" y="1285244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Гэмт хэрэг хороогоор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922601E-718F-01BB-1396-85FEA1D54AC0}"/>
              </a:ext>
            </a:extLst>
          </p:cNvPr>
          <p:cNvCxnSpPr>
            <a:cxnSpLocks/>
          </p:cNvCxnSpPr>
          <p:nvPr/>
        </p:nvCxnSpPr>
        <p:spPr>
          <a:xfrm>
            <a:off x="9814790" y="1787399"/>
            <a:ext cx="1863090" cy="2797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 descr="Police male outline">
            <a:extLst>
              <a:ext uri="{FF2B5EF4-FFF2-40B4-BE49-F238E27FC236}">
                <a16:creationId xmlns:a16="http://schemas.microsoft.com/office/drawing/2014/main" id="{277CA662-04A5-F828-5613-625492B8CC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6562" y="2103968"/>
            <a:ext cx="1533917" cy="1533917"/>
          </a:xfrm>
          <a:prstGeom prst="rect">
            <a:avLst/>
          </a:prstGeom>
        </p:spPr>
      </p:pic>
      <p:pic>
        <p:nvPicPr>
          <p:cNvPr id="56" name="Graphic 55" descr="Jail outline">
            <a:extLst>
              <a:ext uri="{FF2B5EF4-FFF2-40B4-BE49-F238E27FC236}">
                <a16:creationId xmlns:a16="http://schemas.microsoft.com/office/drawing/2014/main" id="{50369344-6BEF-2F9B-A4B4-E1C52EB0BB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8714" y="4612420"/>
            <a:ext cx="1561765" cy="1561765"/>
          </a:xfrm>
          <a:prstGeom prst="rect">
            <a:avLst/>
          </a:prstGeom>
        </p:spPr>
      </p:pic>
      <p:sp>
        <p:nvSpPr>
          <p:cNvPr id="57" name="Title 2">
            <a:extLst>
              <a:ext uri="{FF2B5EF4-FFF2-40B4-BE49-F238E27FC236}">
                <a16:creationId xmlns:a16="http://schemas.microsoft.com/office/drawing/2014/main" id="{B0D28085-5889-C58D-A754-D97A64A32311}"/>
              </a:ext>
            </a:extLst>
          </p:cNvPr>
          <p:cNvSpPr txBox="1">
            <a:spLocks/>
          </p:cNvSpPr>
          <p:nvPr/>
        </p:nvSpPr>
        <p:spPr>
          <a:xfrm>
            <a:off x="7111315" y="4986815"/>
            <a:ext cx="4734584" cy="15617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7200" algn="just">
              <a:buNone/>
            </a:pPr>
            <a:r>
              <a:rPr lang="mn-MN" sz="1800" dirty="0">
                <a:solidFill>
                  <a:srgbClr val="595959"/>
                </a:solidFill>
                <a:effectLst/>
                <a:latin typeface="Roboto Light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Arial Mon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mn-MN" sz="2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Дүүрэгт 2025 оны эхний </a:t>
            </a:r>
            <a:r>
              <a:rPr lang="en-US" sz="2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9</a:t>
            </a:r>
            <a:r>
              <a:rPr lang="mn-MN" sz="2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сард 2</a:t>
            </a:r>
            <a:r>
              <a:rPr lang="en-US" sz="2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mn-MN" sz="2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2 гэмт хэрэг бүртгэгдснийг өмнөх оны мөн үетэй харьцуулахад </a:t>
            </a:r>
            <a:r>
              <a:rPr lang="en-US" sz="2000" b="1" dirty="0">
                <a:ea typeface="Times New Roman" panose="02020603050405020304" pitchFamily="18" charset="0"/>
                <a:cs typeface="Arial" panose="020B0604020202020204" pitchFamily="34" charset="0"/>
              </a:rPr>
              <a:t>35</a:t>
            </a:r>
            <a:r>
              <a:rPr lang="mn-MN" sz="2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000" b="1" dirty="0">
                <a:ea typeface="Times New Roman" panose="02020603050405020304" pitchFamily="18" charset="0"/>
                <a:cs typeface="Arial" panose="020B0604020202020204" pitchFamily="34" charset="0"/>
              </a:rPr>
              <a:t>13.6</a:t>
            </a:r>
            <a:r>
              <a:rPr lang="mn-MN" sz="2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%)-иар буурсан байна.</a:t>
            </a:r>
            <a:r>
              <a:rPr lang="mn-MN" sz="1800" dirty="0">
                <a:latin typeface="Roboto" panose="02000000000000000000" pitchFamily="2" charset="0"/>
                <a:ea typeface="Roboto" panose="02000000000000000000" pitchFamily="2" charset="0"/>
              </a:rPr>
              <a:t>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     </a:t>
            </a:r>
            <a:endParaRPr lang="en-US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D696485-78AE-2479-E111-A5F7B91F9FF7}"/>
              </a:ext>
            </a:extLst>
          </p:cNvPr>
          <p:cNvSpPr txBox="1"/>
          <p:nvPr/>
        </p:nvSpPr>
        <p:spPr>
          <a:xfrm>
            <a:off x="6684614" y="6503286"/>
            <a:ext cx="51225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r">
              <a:spcBef>
                <a:spcPts val="600"/>
              </a:spcBef>
            </a:pPr>
            <a:r>
              <a:rPr lang="mn-MN" sz="1100" i="1" dirty="0">
                <a:solidFill>
                  <a:schemeClr val="bg2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 Light" panose="020F0302020204030204" pitchFamily="34" charset="0"/>
              </a:rPr>
              <a:t>Эх үүсвэр: Налайх дүүргийн Цагдаагийн хэлтэс</a:t>
            </a:r>
            <a:endParaRPr lang="en-US" sz="1100" i="1" dirty="0">
              <a:solidFill>
                <a:schemeClr val="bg2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168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6A054E-8704-F7EB-E78F-4962FB4B3186}"/>
              </a:ext>
            </a:extLst>
          </p:cNvPr>
          <p:cNvSpPr txBox="1"/>
          <p:nvPr/>
        </p:nvSpPr>
        <p:spPr>
          <a:xfrm>
            <a:off x="1044448" y="389450"/>
            <a:ext cx="3337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НАЛАЙХ ДҮҮРГИЙН СТАТИСТИКИЙН ХЭЛТЭС </a:t>
            </a:r>
            <a:endParaRPr lang="ru-RU" dirty="0">
              <a:solidFill>
                <a:srgbClr val="005BA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49524F-BE93-4DCE-06A0-7487B10B022E}"/>
              </a:ext>
            </a:extLst>
          </p:cNvPr>
          <p:cNvSpPr txBox="1"/>
          <p:nvPr/>
        </p:nvSpPr>
        <p:spPr>
          <a:xfrm>
            <a:off x="4462795" y="474170"/>
            <a:ext cx="7072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2800" b="1" dirty="0">
                <a:latin typeface="Roboto" panose="02000000000000000000" pitchFamily="2" charset="0"/>
                <a:ea typeface="Roboto" panose="02000000000000000000" pitchFamily="2" charset="0"/>
              </a:rPr>
              <a:t>ЭРҮҮЛ МЭНД, 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</a:rPr>
              <a:t> оны эхний </a:t>
            </a: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</a:rPr>
              <a:t>9 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</a:rPr>
              <a:t>сард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58163A9B-C1F8-77A0-4B4C-17681FF52360}"/>
              </a:ext>
            </a:extLst>
          </p:cNvPr>
          <p:cNvSpPr txBox="1">
            <a:spLocks/>
          </p:cNvSpPr>
          <p:nvPr/>
        </p:nvSpPr>
        <p:spPr>
          <a:xfrm>
            <a:off x="604045" y="1217218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Хэвтэн эмчлүүлэгчид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CEAEA7B1-ECB5-9219-5F24-9504AE379547}"/>
              </a:ext>
            </a:extLst>
          </p:cNvPr>
          <p:cNvSpPr txBox="1">
            <a:spLocks/>
          </p:cNvSpPr>
          <p:nvPr/>
        </p:nvSpPr>
        <p:spPr>
          <a:xfrm>
            <a:off x="2336727" y="1801384"/>
            <a:ext cx="4612079" cy="15617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2025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IX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 35 760</a:t>
            </a:r>
            <a:endParaRPr lang="mn-MN" sz="40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IX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42 683</a:t>
            </a:r>
            <a:endParaRPr lang="en-US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E597E915-78E3-C571-EE4C-59D294D215F5}"/>
              </a:ext>
            </a:extLst>
          </p:cNvPr>
          <p:cNvSpPr txBox="1">
            <a:spLocks/>
          </p:cNvSpPr>
          <p:nvPr/>
        </p:nvSpPr>
        <p:spPr>
          <a:xfrm>
            <a:off x="582448" y="3734827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Нийт халдварт өвчнөөр өвчлөгчид</a:t>
            </a:r>
            <a:r>
              <a:rPr lang="mn-M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sp>
        <p:nvSpPr>
          <p:cNvPr id="32" name="Title 2">
            <a:extLst>
              <a:ext uri="{FF2B5EF4-FFF2-40B4-BE49-F238E27FC236}">
                <a16:creationId xmlns:a16="http://schemas.microsoft.com/office/drawing/2014/main" id="{187750B4-2FEB-035A-0AD9-2BB5CD7E37DA}"/>
              </a:ext>
            </a:extLst>
          </p:cNvPr>
          <p:cNvSpPr txBox="1">
            <a:spLocks/>
          </p:cNvSpPr>
          <p:nvPr/>
        </p:nvSpPr>
        <p:spPr>
          <a:xfrm>
            <a:off x="2439786" y="4185992"/>
            <a:ext cx="7408853" cy="15617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 IX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      </a:t>
            </a:r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261</a:t>
            </a:r>
            <a:endParaRPr lang="mn-MN" sz="40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2024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IX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</a:t>
            </a: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235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39EDED6-EB50-1195-7E5C-0580317DE347}"/>
              </a:ext>
            </a:extLst>
          </p:cNvPr>
          <p:cNvCxnSpPr>
            <a:cxnSpLocks/>
          </p:cNvCxnSpPr>
          <p:nvPr/>
        </p:nvCxnSpPr>
        <p:spPr>
          <a:xfrm>
            <a:off x="5291015" y="4371911"/>
            <a:ext cx="4900247" cy="29838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8AFC8D-1B79-ADA0-BD99-5C21FEE7E143}"/>
              </a:ext>
            </a:extLst>
          </p:cNvPr>
          <p:cNvCxnSpPr>
            <a:cxnSpLocks/>
          </p:cNvCxnSpPr>
          <p:nvPr/>
        </p:nvCxnSpPr>
        <p:spPr>
          <a:xfrm>
            <a:off x="3926595" y="1777690"/>
            <a:ext cx="2565645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2">
            <a:extLst>
              <a:ext uri="{FF2B5EF4-FFF2-40B4-BE49-F238E27FC236}">
                <a16:creationId xmlns:a16="http://schemas.microsoft.com/office/drawing/2014/main" id="{F6244C51-1A3F-E434-78FD-CE21827682A1}"/>
              </a:ext>
            </a:extLst>
          </p:cNvPr>
          <p:cNvSpPr txBox="1">
            <a:spLocks/>
          </p:cNvSpPr>
          <p:nvPr/>
        </p:nvSpPr>
        <p:spPr>
          <a:xfrm>
            <a:off x="6700045" y="1285244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Амбулаторын үзлэг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922601E-718F-01BB-1396-85FEA1D54AC0}"/>
              </a:ext>
            </a:extLst>
          </p:cNvPr>
          <p:cNvCxnSpPr>
            <a:cxnSpLocks/>
          </p:cNvCxnSpPr>
          <p:nvPr/>
        </p:nvCxnSpPr>
        <p:spPr>
          <a:xfrm>
            <a:off x="9446022" y="1801384"/>
            <a:ext cx="2231858" cy="13985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Doctor female outline">
            <a:extLst>
              <a:ext uri="{FF2B5EF4-FFF2-40B4-BE49-F238E27FC236}">
                <a16:creationId xmlns:a16="http://schemas.microsoft.com/office/drawing/2014/main" id="{83D33426-AD40-10EC-FD73-13B0715FFE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8596" y="2257146"/>
            <a:ext cx="1377349" cy="1377349"/>
          </a:xfrm>
          <a:prstGeom prst="rect">
            <a:avLst/>
          </a:prstGeom>
        </p:spPr>
      </p:pic>
      <p:pic>
        <p:nvPicPr>
          <p:cNvPr id="9" name="Graphic 8" descr="Inpatient outline">
            <a:extLst>
              <a:ext uri="{FF2B5EF4-FFF2-40B4-BE49-F238E27FC236}">
                <a16:creationId xmlns:a16="http://schemas.microsoft.com/office/drawing/2014/main" id="{81EDFADC-CCDB-099E-8B34-78F093CE58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5882" y="2070526"/>
            <a:ext cx="1471568" cy="1471568"/>
          </a:xfrm>
          <a:prstGeom prst="rect">
            <a:avLst/>
          </a:prstGeom>
        </p:spPr>
      </p:pic>
      <p:pic>
        <p:nvPicPr>
          <p:cNvPr id="14" name="Graphic 13" descr="Medical outline">
            <a:extLst>
              <a:ext uri="{FF2B5EF4-FFF2-40B4-BE49-F238E27FC236}">
                <a16:creationId xmlns:a16="http://schemas.microsoft.com/office/drawing/2014/main" id="{78732F88-33D0-EABC-8EC9-78AB3613D8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5882" y="4645897"/>
            <a:ext cx="1319349" cy="1319349"/>
          </a:xfrm>
          <a:prstGeom prst="rect">
            <a:avLst/>
          </a:prstGeom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9A0D5923-88ED-62B3-C5E6-ECABA265573D}"/>
              </a:ext>
            </a:extLst>
          </p:cNvPr>
          <p:cNvSpPr txBox="1">
            <a:spLocks/>
          </p:cNvSpPr>
          <p:nvPr/>
        </p:nvSpPr>
        <p:spPr>
          <a:xfrm>
            <a:off x="7998934" y="1936786"/>
            <a:ext cx="4612079" cy="15617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VIX      </a:t>
            </a:r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178 321</a:t>
            </a:r>
            <a:endParaRPr lang="mn-MN" sz="40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2024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IX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172 787</a:t>
            </a:r>
            <a:endParaRPr lang="en-US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57C82FC0-8B9C-0954-0156-AB09160F7B91}"/>
              </a:ext>
            </a:extLst>
          </p:cNvPr>
          <p:cNvSpPr txBox="1">
            <a:spLocks/>
          </p:cNvSpPr>
          <p:nvPr/>
        </p:nvSpPr>
        <p:spPr>
          <a:xfrm>
            <a:off x="5917209" y="4299953"/>
            <a:ext cx="4134434" cy="18502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pPr>
              <a:lnSpc>
                <a:spcPct val="100000"/>
              </a:lnSpc>
            </a:pPr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Хурц халдварт өвчин-        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</a:rPr>
              <a:t>149</a:t>
            </a:r>
            <a:endParaRPr lang="mn-MN" sz="3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00000"/>
              </a:lnSpc>
            </a:pP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Арьс өнгөний өвчин-         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</a:rPr>
              <a:t>94</a:t>
            </a:r>
            <a:endParaRPr lang="mn-MN" sz="28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00000"/>
              </a:lnSpc>
            </a:pP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Сүрьеэ өвчин-                     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2800" b="1" dirty="0"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</a:rPr>
              <a:t>8</a:t>
            </a:r>
          </a:p>
          <a:p>
            <a:pPr>
              <a:lnSpc>
                <a:spcPct val="100000"/>
              </a:lnSpc>
            </a:pP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mn-MN" sz="28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B7680D0-DE06-75F4-2DA9-38E2583A0894}"/>
              </a:ext>
            </a:extLst>
          </p:cNvPr>
          <p:cNvCxnSpPr>
            <a:cxnSpLocks/>
          </p:cNvCxnSpPr>
          <p:nvPr/>
        </p:nvCxnSpPr>
        <p:spPr>
          <a:xfrm>
            <a:off x="6117599" y="4848837"/>
            <a:ext cx="0" cy="10486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EBC8BD3-2376-5D36-3F66-A54DAA03013A}"/>
              </a:ext>
            </a:extLst>
          </p:cNvPr>
          <p:cNvSpPr txBox="1"/>
          <p:nvPr/>
        </p:nvSpPr>
        <p:spPr>
          <a:xfrm>
            <a:off x="6884767" y="6492130"/>
            <a:ext cx="51225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r">
              <a:spcBef>
                <a:spcPts val="600"/>
              </a:spcBef>
            </a:pPr>
            <a:r>
              <a:rPr lang="mn-MN" sz="1100" i="1" dirty="0">
                <a:solidFill>
                  <a:schemeClr val="bg2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 Light" panose="020F0302020204030204" pitchFamily="34" charset="0"/>
              </a:rPr>
              <a:t>Эх үүсвэр: Налайх дүүргийн </a:t>
            </a:r>
            <a:r>
              <a:rPr lang="mn-MN" sz="1100" i="1" dirty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 Light" panose="020F0302020204030204" pitchFamily="34" charset="0"/>
              </a:rPr>
              <a:t>Эрүүл мэндийн төв</a:t>
            </a:r>
            <a:endParaRPr lang="en-US" sz="1100" i="1" dirty="0">
              <a:solidFill>
                <a:schemeClr val="bg2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104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6A054E-8704-F7EB-E78F-4962FB4B3186}"/>
              </a:ext>
            </a:extLst>
          </p:cNvPr>
          <p:cNvSpPr txBox="1"/>
          <p:nvPr/>
        </p:nvSpPr>
        <p:spPr>
          <a:xfrm>
            <a:off x="1044448" y="389450"/>
            <a:ext cx="3337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НАЛАЙХ ДҮҮРГИЙН СТАТИСТИКИЙН ХЭЛТЭС </a:t>
            </a:r>
            <a:endParaRPr lang="ru-RU" dirty="0">
              <a:solidFill>
                <a:srgbClr val="005BA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49524F-BE93-4DCE-06A0-7487B10B022E}"/>
              </a:ext>
            </a:extLst>
          </p:cNvPr>
          <p:cNvSpPr txBox="1"/>
          <p:nvPr/>
        </p:nvSpPr>
        <p:spPr>
          <a:xfrm>
            <a:off x="4582521" y="166082"/>
            <a:ext cx="60550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mn-MN" sz="3200" b="1" dirty="0">
                <a:latin typeface="Roboto" panose="02000000000000000000" pitchFamily="2" charset="0"/>
                <a:ea typeface="Roboto" panose="02000000000000000000" pitchFamily="2" charset="0"/>
              </a:rPr>
              <a:t>ТҮҮХИЙ ЭД, 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</a:rPr>
              <a:t> оны</a:t>
            </a: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</a:rPr>
              <a:t> 9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</a:rPr>
              <a:t> сард</a:t>
            </a:r>
            <a:endParaRPr lang="mn-MN" sz="28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r"/>
            <a:r>
              <a:rPr lang="mn-MN" sz="2800" i="1" dirty="0">
                <a:latin typeface="Roboto" panose="02000000000000000000" pitchFamily="2" charset="0"/>
                <a:ea typeface="Roboto" panose="02000000000000000000" pitchFamily="2" charset="0"/>
              </a:rPr>
              <a:t>/төгрөг/</a:t>
            </a:r>
            <a:endParaRPr lang="ru-RU" sz="2800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58163A9B-C1F8-77A0-4B4C-17681FF52360}"/>
              </a:ext>
            </a:extLst>
          </p:cNvPr>
          <p:cNvSpPr txBox="1">
            <a:spLocks/>
          </p:cNvSpPr>
          <p:nvPr/>
        </p:nvSpPr>
        <p:spPr>
          <a:xfrm>
            <a:off x="604045" y="1217218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Адууны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CEAEA7B1-ECB5-9219-5F24-9504AE379547}"/>
              </a:ext>
            </a:extLst>
          </p:cNvPr>
          <p:cNvSpPr txBox="1">
            <a:spLocks/>
          </p:cNvSpPr>
          <p:nvPr/>
        </p:nvSpPr>
        <p:spPr>
          <a:xfrm>
            <a:off x="1896609" y="2034015"/>
            <a:ext cx="6790190" cy="19311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 сүүл            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3600" b="1" dirty="0"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r>
              <a:rPr lang="en-US" sz="3600" b="1" dirty="0">
                <a:latin typeface="Roboto" panose="02000000000000000000" pitchFamily="2" charset="0"/>
                <a:ea typeface="Roboto" panose="02000000000000000000" pitchFamily="2" charset="0"/>
              </a:rPr>
              <a:t>0</a:t>
            </a:r>
            <a:r>
              <a:rPr lang="mn-MN" sz="3600" b="1" dirty="0">
                <a:latin typeface="Roboto" panose="02000000000000000000" pitchFamily="2" charset="0"/>
                <a:ea typeface="Roboto" panose="02000000000000000000" pitchFamily="2" charset="0"/>
              </a:rPr>
              <a:t> 000</a:t>
            </a:r>
          </a:p>
          <a:p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- дэл 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</a:t>
            </a:r>
            <a:r>
              <a:rPr lang="en-US" sz="3600" b="1" dirty="0">
                <a:latin typeface="Roboto" panose="02000000000000000000" pitchFamily="2" charset="0"/>
                <a:ea typeface="Roboto" panose="02000000000000000000" pitchFamily="2" charset="0"/>
              </a:rPr>
              <a:t>1 500</a:t>
            </a:r>
            <a:endParaRPr lang="mn-MN" sz="36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3600" b="1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3600" b="1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36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-шир  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   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   -</a:t>
            </a:r>
            <a:endParaRPr lang="mn-MN" sz="36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r>
              <a:rPr lang="mn-MN" sz="36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</a:t>
            </a:r>
            <a:endParaRPr lang="mn-MN" sz="36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 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E4ADD52-7893-0632-67A8-86DB439C456F}"/>
              </a:ext>
            </a:extLst>
          </p:cNvPr>
          <p:cNvCxnSpPr/>
          <p:nvPr/>
        </p:nvCxnSpPr>
        <p:spPr>
          <a:xfrm>
            <a:off x="2057400" y="1764762"/>
            <a:ext cx="3166110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">
            <a:extLst>
              <a:ext uri="{FF2B5EF4-FFF2-40B4-BE49-F238E27FC236}">
                <a16:creationId xmlns:a16="http://schemas.microsoft.com/office/drawing/2014/main" id="{E597E915-78E3-C571-EE4C-59D294D215F5}"/>
              </a:ext>
            </a:extLst>
          </p:cNvPr>
          <p:cNvSpPr txBox="1">
            <a:spLocks/>
          </p:cNvSpPr>
          <p:nvPr/>
        </p:nvSpPr>
        <p:spPr>
          <a:xfrm>
            <a:off x="6283452" y="1275536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Үхрийн шир</a:t>
            </a:r>
            <a:r>
              <a:rPr lang="mn-M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39EDED6-EB50-1195-7E5C-0580317DE347}"/>
              </a:ext>
            </a:extLst>
          </p:cNvPr>
          <p:cNvCxnSpPr>
            <a:cxnSpLocks/>
          </p:cNvCxnSpPr>
          <p:nvPr/>
        </p:nvCxnSpPr>
        <p:spPr>
          <a:xfrm>
            <a:off x="8204174" y="1812432"/>
            <a:ext cx="2903220" cy="356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2">
            <a:extLst>
              <a:ext uri="{FF2B5EF4-FFF2-40B4-BE49-F238E27FC236}">
                <a16:creationId xmlns:a16="http://schemas.microsoft.com/office/drawing/2014/main" id="{22D38A9B-B907-9B92-C32A-59ADD1BB5126}"/>
              </a:ext>
            </a:extLst>
          </p:cNvPr>
          <p:cNvSpPr txBox="1">
            <a:spLocks/>
          </p:cNvSpPr>
          <p:nvPr/>
        </p:nvSpPr>
        <p:spPr>
          <a:xfrm>
            <a:off x="624534" y="4252173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Ямааны 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66E2E52-4185-230B-3CD2-FE398667E944}"/>
              </a:ext>
            </a:extLst>
          </p:cNvPr>
          <p:cNvCxnSpPr>
            <a:cxnSpLocks/>
          </p:cNvCxnSpPr>
          <p:nvPr/>
        </p:nvCxnSpPr>
        <p:spPr>
          <a:xfrm>
            <a:off x="2166797" y="4782837"/>
            <a:ext cx="3591822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8391DA0C-0FF3-6C3E-5B0F-1A07029E6C8E}"/>
              </a:ext>
            </a:extLst>
          </p:cNvPr>
          <p:cNvSpPr txBox="1"/>
          <p:nvPr/>
        </p:nvSpPr>
        <p:spPr>
          <a:xfrm>
            <a:off x="7053428" y="6501073"/>
            <a:ext cx="51225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r">
              <a:spcBef>
                <a:spcPts val="600"/>
              </a:spcBef>
            </a:pPr>
            <a:r>
              <a:rPr lang="mn-MN" sz="12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 Light" panose="020F0302020204030204" pitchFamily="34" charset="0"/>
              </a:rPr>
              <a:t>Эх үүсвэр: Налайх дүүргийн </a:t>
            </a:r>
            <a:r>
              <a:rPr lang="mn-M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 Light" panose="020F0302020204030204" pitchFamily="34" charset="0"/>
              </a:rPr>
              <a:t>“Наран булаг” төв</a:t>
            </a:r>
            <a:endParaRPr lang="en-US" sz="1200" i="1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0E47EEA4-DF85-0531-8A7B-33DE3D6AC3FA}"/>
              </a:ext>
            </a:extLst>
          </p:cNvPr>
          <p:cNvSpPr txBox="1">
            <a:spLocks/>
          </p:cNvSpPr>
          <p:nvPr/>
        </p:nvSpPr>
        <p:spPr>
          <a:xfrm>
            <a:off x="8013405" y="1750120"/>
            <a:ext cx="4612079" cy="2027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dirty="0">
                <a:latin typeface="Montserrat" panose="00000500000000000000" pitchFamily="50" charset="0"/>
              </a:rPr>
              <a:t> 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-том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15 000</a:t>
            </a:r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mn-MN" sz="3600" dirty="0">
                <a:latin typeface="Roboto" panose="02000000000000000000" pitchFamily="2" charset="0"/>
                <a:ea typeface="Roboto" panose="02000000000000000000" pitchFamily="2" charset="0"/>
              </a:rPr>
              <a:t>        </a:t>
            </a: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-жижиг         </a:t>
            </a: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3600" b="1" dirty="0">
                <a:latin typeface="Roboto" panose="02000000000000000000" pitchFamily="2" charset="0"/>
                <a:ea typeface="Roboto" panose="02000000000000000000" pitchFamily="2" charset="0"/>
              </a:rPr>
              <a:t>5 000</a:t>
            </a:r>
            <a:endParaRPr lang="mn-MN" sz="36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 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3A388845-43C3-F76C-2870-E770FED2C990}"/>
              </a:ext>
            </a:extLst>
          </p:cNvPr>
          <p:cNvSpPr txBox="1">
            <a:spLocks/>
          </p:cNvSpPr>
          <p:nvPr/>
        </p:nvSpPr>
        <p:spPr>
          <a:xfrm>
            <a:off x="2398138" y="4544329"/>
            <a:ext cx="5186111" cy="13357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         </a:t>
            </a:r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dirty="0">
                <a:latin typeface="Montserrat" panose="00000500000000000000" pitchFamily="50" charset="0"/>
              </a:rPr>
              <a:t> 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-ноолуур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</a:t>
            </a:r>
            <a:endParaRPr lang="mn-MN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-ноолууртай арьс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200" b="1" dirty="0">
                <a:latin typeface="Roboto" panose="02000000000000000000" pitchFamily="2" charset="0"/>
                <a:ea typeface="Roboto" panose="02000000000000000000" pitchFamily="2" charset="0"/>
              </a:rPr>
              <a:t>7 000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mn-MN" sz="3600" b="1" dirty="0"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 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6" name="Graphic 15" descr="Cow outline">
            <a:extLst>
              <a:ext uri="{FF2B5EF4-FFF2-40B4-BE49-F238E27FC236}">
                <a16:creationId xmlns:a16="http://schemas.microsoft.com/office/drawing/2014/main" id="{DBB45B8B-4DC9-6A49-4887-E69CD837E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673014" y="2061836"/>
            <a:ext cx="1372469" cy="1524554"/>
          </a:xfrm>
          <a:prstGeom prst="rect">
            <a:avLst/>
          </a:prstGeom>
        </p:spPr>
      </p:pic>
      <p:pic>
        <p:nvPicPr>
          <p:cNvPr id="20" name="Graphic 19" descr="Goat outline">
            <a:extLst>
              <a:ext uri="{FF2B5EF4-FFF2-40B4-BE49-F238E27FC236}">
                <a16:creationId xmlns:a16="http://schemas.microsoft.com/office/drawing/2014/main" id="{6F54B35C-617F-D9B2-E2AC-206EEF167E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049131" y="4907275"/>
            <a:ext cx="1520676" cy="1432953"/>
          </a:xfrm>
          <a:prstGeom prst="rect">
            <a:avLst/>
          </a:prstGeom>
        </p:spPr>
      </p:pic>
      <p:pic>
        <p:nvPicPr>
          <p:cNvPr id="22" name="Graphic 21" descr="Horse outline">
            <a:extLst>
              <a:ext uri="{FF2B5EF4-FFF2-40B4-BE49-F238E27FC236}">
                <a16:creationId xmlns:a16="http://schemas.microsoft.com/office/drawing/2014/main" id="{747DDBD9-01C5-1A9E-9D92-18F0F76502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781021" y="2065576"/>
            <a:ext cx="1526646" cy="1549873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CE954228-60D4-5185-4BAF-F03CFD3DE2A8}"/>
              </a:ext>
            </a:extLst>
          </p:cNvPr>
          <p:cNvSpPr txBox="1">
            <a:spLocks/>
          </p:cNvSpPr>
          <p:nvPr/>
        </p:nvSpPr>
        <p:spPr>
          <a:xfrm>
            <a:off x="6283452" y="4308617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Тэмээний  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65B2F8-5082-4689-7FA2-484DBBD22CEA}"/>
              </a:ext>
            </a:extLst>
          </p:cNvPr>
          <p:cNvCxnSpPr>
            <a:cxnSpLocks/>
          </p:cNvCxnSpPr>
          <p:nvPr/>
        </p:nvCxnSpPr>
        <p:spPr>
          <a:xfrm>
            <a:off x="7883917" y="4810522"/>
            <a:ext cx="3591822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2">
            <a:extLst>
              <a:ext uri="{FF2B5EF4-FFF2-40B4-BE49-F238E27FC236}">
                <a16:creationId xmlns:a16="http://schemas.microsoft.com/office/drawing/2014/main" id="{0C871EF8-78F5-A08F-4B1E-EF7D221B0C9D}"/>
              </a:ext>
            </a:extLst>
          </p:cNvPr>
          <p:cNvSpPr txBox="1">
            <a:spLocks/>
          </p:cNvSpPr>
          <p:nvPr/>
        </p:nvSpPr>
        <p:spPr>
          <a:xfrm>
            <a:off x="8045483" y="4600709"/>
            <a:ext cx="4739641" cy="13357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         </a:t>
            </a:r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dirty="0">
                <a:latin typeface="Montserrat" panose="00000500000000000000" pitchFamily="50" charset="0"/>
              </a:rPr>
              <a:t>      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-Шир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</a:t>
            </a:r>
            <a:r>
              <a:rPr lang="en-US" sz="3600" b="1" dirty="0">
                <a:latin typeface="Roboto" panose="02000000000000000000" pitchFamily="2" charset="0"/>
                <a:ea typeface="Roboto" panose="02000000000000000000" pitchFamily="2" charset="0"/>
              </a:rPr>
              <a:t>35 000</a:t>
            </a:r>
            <a:endParaRPr lang="mn-MN" sz="3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endParaRPr lang="mn-MN" sz="36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 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" name="Graphic 12" descr="Camel outline">
            <a:extLst>
              <a:ext uri="{FF2B5EF4-FFF2-40B4-BE49-F238E27FC236}">
                <a16:creationId xmlns:a16="http://schemas.microsoft.com/office/drawing/2014/main" id="{233FBFAC-49F6-1E32-59C1-419A579159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7411433" y="4929606"/>
            <a:ext cx="1275365" cy="130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14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6A054E-8704-F7EB-E78F-4962FB4B3186}"/>
              </a:ext>
            </a:extLst>
          </p:cNvPr>
          <p:cNvSpPr txBox="1"/>
          <p:nvPr/>
        </p:nvSpPr>
        <p:spPr>
          <a:xfrm>
            <a:off x="1044448" y="389450"/>
            <a:ext cx="3337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НАЛАЙХ ДҮҮРГИЙН СТАТИСТИКИЙН ХЭЛТЭС </a:t>
            </a:r>
            <a:endParaRPr lang="ru-RU" dirty="0">
              <a:solidFill>
                <a:srgbClr val="005BA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49524F-BE93-4DCE-06A0-7487B10B022E}"/>
              </a:ext>
            </a:extLst>
          </p:cNvPr>
          <p:cNvSpPr txBox="1"/>
          <p:nvPr/>
        </p:nvSpPr>
        <p:spPr>
          <a:xfrm>
            <a:off x="4960620" y="244495"/>
            <a:ext cx="6055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2400" b="1" dirty="0">
                <a:latin typeface="Roboto" panose="02000000000000000000" pitchFamily="2" charset="0"/>
                <a:ea typeface="Roboto" panose="02000000000000000000" pitchFamily="2" charset="0"/>
              </a:rPr>
              <a:t>НЭГ ЛИТР ШАТАХУУНЫ ДУНДАЖ ҮНЭ,  202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mn-MN" sz="2400" b="1" dirty="0">
                <a:latin typeface="Roboto" panose="02000000000000000000" pitchFamily="2" charset="0"/>
                <a:ea typeface="Roboto" panose="02000000000000000000" pitchFamily="2" charset="0"/>
              </a:rPr>
              <a:t> оны 9 сард </a:t>
            </a:r>
            <a:r>
              <a:rPr lang="mn-MN" sz="2400" dirty="0">
                <a:latin typeface="Roboto" panose="02000000000000000000" pitchFamily="2" charset="0"/>
                <a:ea typeface="Roboto" panose="02000000000000000000" pitchFamily="2" charset="0"/>
              </a:rPr>
              <a:t>/</a:t>
            </a:r>
            <a:r>
              <a:rPr lang="mn-MN" sz="2000" i="1" dirty="0">
                <a:latin typeface="Roboto" panose="02000000000000000000" pitchFamily="2" charset="0"/>
                <a:ea typeface="Roboto" panose="02000000000000000000" pitchFamily="2" charset="0"/>
              </a:rPr>
              <a:t>төгрөг/</a:t>
            </a:r>
            <a:endParaRPr lang="ru-RU" sz="2000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58163A9B-C1F8-77A0-4B4C-17681FF52360}"/>
              </a:ext>
            </a:extLst>
          </p:cNvPr>
          <p:cNvSpPr txBox="1">
            <a:spLocks/>
          </p:cNvSpPr>
          <p:nvPr/>
        </p:nvSpPr>
        <p:spPr>
          <a:xfrm>
            <a:off x="604045" y="1217218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Шатхууны дундаж үнэ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E4ADD52-7893-0632-67A8-86DB439C456F}"/>
              </a:ext>
            </a:extLst>
          </p:cNvPr>
          <p:cNvCxnSpPr>
            <a:cxnSpLocks/>
          </p:cNvCxnSpPr>
          <p:nvPr/>
        </p:nvCxnSpPr>
        <p:spPr>
          <a:xfrm>
            <a:off x="3716323" y="1741902"/>
            <a:ext cx="6136337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586EB51-73F2-BF18-9314-3B4E98176907}"/>
              </a:ext>
            </a:extLst>
          </p:cNvPr>
          <p:cNvSpPr txBox="1"/>
          <p:nvPr/>
        </p:nvSpPr>
        <p:spPr>
          <a:xfrm>
            <a:off x="5370084" y="6351895"/>
            <a:ext cx="667692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r">
              <a:spcBef>
                <a:spcPts val="600"/>
              </a:spcBef>
            </a:pPr>
            <a:r>
              <a:rPr lang="mn-MN" sz="1100" i="1" dirty="0">
                <a:solidFill>
                  <a:schemeClr val="bg2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 Light" panose="020F0302020204030204" pitchFamily="34" charset="0"/>
              </a:rPr>
              <a:t>Эх үүсвэр: Нийслэлийн статистикийн газрын 7 хоногийн үнийн судалгааны дүн</a:t>
            </a:r>
            <a:endParaRPr lang="en-US" sz="1100" i="1" dirty="0">
              <a:solidFill>
                <a:schemeClr val="bg2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2" name="Graphic 11" descr="Fuel outline">
            <a:extLst>
              <a:ext uri="{FF2B5EF4-FFF2-40B4-BE49-F238E27FC236}">
                <a16:creationId xmlns:a16="http://schemas.microsoft.com/office/drawing/2014/main" id="{8512EA05-4CA4-6B0A-3B5A-11B0C0342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556" y="2156166"/>
            <a:ext cx="3078774" cy="3078774"/>
          </a:xfrm>
          <a:prstGeom prst="rect">
            <a:avLst/>
          </a:prstGeom>
        </p:spPr>
      </p:pic>
      <p:graphicFrame>
        <p:nvGraphicFramePr>
          <p:cNvPr id="31" name="Title 2">
            <a:extLst>
              <a:ext uri="{FF2B5EF4-FFF2-40B4-BE49-F238E27FC236}">
                <a16:creationId xmlns:a16="http://schemas.microsoft.com/office/drawing/2014/main" id="{46D08707-6A28-BDB7-1FA4-245B5A82B4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9380833"/>
              </p:ext>
            </p:extLst>
          </p:nvPr>
        </p:nvGraphicFramePr>
        <p:xfrm>
          <a:off x="4382339" y="2443535"/>
          <a:ext cx="5725398" cy="3517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3720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6A054E-8704-F7EB-E78F-4962FB4B3186}"/>
              </a:ext>
            </a:extLst>
          </p:cNvPr>
          <p:cNvSpPr txBox="1"/>
          <p:nvPr/>
        </p:nvSpPr>
        <p:spPr>
          <a:xfrm>
            <a:off x="1039032" y="389450"/>
            <a:ext cx="3337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НАЛАЙХ ДҮҮРГИЙН СТАТИСТИКИЙН ХЭЛТЭС </a:t>
            </a:r>
            <a:endParaRPr lang="ru-RU" dirty="0">
              <a:solidFill>
                <a:srgbClr val="005BA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49524F-BE93-4DCE-06A0-7487B10B022E}"/>
              </a:ext>
            </a:extLst>
          </p:cNvPr>
          <p:cNvSpPr txBox="1"/>
          <p:nvPr/>
        </p:nvSpPr>
        <p:spPr>
          <a:xfrm>
            <a:off x="4958245" y="182328"/>
            <a:ext cx="6636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2400" b="1" dirty="0">
                <a:latin typeface="Roboto" panose="02000000000000000000" pitchFamily="2" charset="0"/>
                <a:ea typeface="Roboto" panose="02000000000000000000" pitchFamily="2" charset="0"/>
              </a:rPr>
              <a:t>НИЙГМИЙН ДААТГАЛ, </a:t>
            </a:r>
          </a:p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mn-MN" sz="2400" b="1" dirty="0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 оны </a:t>
            </a:r>
            <a:r>
              <a:rPr lang="mn-MN" sz="2400" b="1" dirty="0">
                <a:latin typeface="Roboto" panose="02000000000000000000" pitchFamily="2" charset="0"/>
                <a:ea typeface="Roboto" panose="02000000000000000000" pitchFamily="2" charset="0"/>
              </a:rPr>
              <a:t>эхний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</a:rPr>
              <a:t>9 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сард</a:t>
            </a:r>
            <a:r>
              <a:rPr lang="mn-MN" sz="2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400" i="1" dirty="0">
                <a:latin typeface="Roboto" panose="02000000000000000000" pitchFamily="2" charset="0"/>
                <a:ea typeface="Roboto" panose="02000000000000000000" pitchFamily="2" charset="0"/>
              </a:rPr>
              <a:t>/сая төгрөг/</a:t>
            </a:r>
            <a:endParaRPr lang="ru-RU" sz="2400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58163A9B-C1F8-77A0-4B4C-17681FF52360}"/>
              </a:ext>
            </a:extLst>
          </p:cNvPr>
          <p:cNvSpPr txBox="1">
            <a:spLocks/>
          </p:cNvSpPr>
          <p:nvPr/>
        </p:nvSpPr>
        <p:spPr>
          <a:xfrm>
            <a:off x="632620" y="1515496"/>
            <a:ext cx="947340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</a:t>
            </a:r>
            <a:r>
              <a:rPr lang="mn-MN" sz="2000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Даатгалын сангийн зарлага</a:t>
            </a:r>
            <a:r>
              <a:rPr lang="en-US" sz="20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                                        </a:t>
            </a:r>
            <a:r>
              <a:rPr lang="mn-MN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52 302.9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CEAEA7B1-ECB5-9219-5F24-9504AE379547}"/>
              </a:ext>
            </a:extLst>
          </p:cNvPr>
          <p:cNvSpPr txBox="1">
            <a:spLocks/>
          </p:cNvSpPr>
          <p:nvPr/>
        </p:nvSpPr>
        <p:spPr>
          <a:xfrm>
            <a:off x="3750711" y="2244825"/>
            <a:ext cx="8541957" cy="44823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Ажилгүйдлийн сан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           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3600" b="1" dirty="0">
                <a:latin typeface="Roboto" panose="02000000000000000000" pitchFamily="2" charset="0"/>
                <a:ea typeface="Roboto" panose="02000000000000000000" pitchFamily="2" charset="0"/>
              </a:rPr>
              <a:t>2 183.1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ҮОМШӨ-ний даатгалын сан   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          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3600" b="1" dirty="0">
                <a:latin typeface="Roboto" panose="02000000000000000000" pitchFamily="2" charset="0"/>
                <a:ea typeface="Roboto" panose="02000000000000000000" pitchFamily="2" charset="0"/>
              </a:rPr>
              <a:t>3 153.6</a:t>
            </a:r>
            <a:endParaRPr lang="mn-MN" sz="36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Тэтгэмжийн сан  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   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            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3 334.5</a:t>
            </a:r>
            <a:endParaRPr lang="mn-MN" sz="36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Тэтгэвэрийн сан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           </a:t>
            </a:r>
            <a:r>
              <a:rPr lang="en-US" sz="36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</a:t>
            </a:r>
            <a:r>
              <a:rPr lang="mn-MN" sz="36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lang="en-US" sz="36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44 631.7</a:t>
            </a:r>
            <a:endParaRPr kumimoji="0" lang="mn-MN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mn-M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-өндөр настны тэтгэвэр  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   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           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</a:t>
            </a:r>
            <a:r>
              <a:rPr lang="en-US" sz="3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32 293.2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 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-цэргийн тэтгэвэр  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   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                        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6 356.2</a:t>
            </a:r>
            <a:endParaRPr kumimoji="0" lang="mn-MN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-тэжээгчээ алдсаны тэтгэвэр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       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1 681.5</a:t>
            </a:r>
            <a:endParaRPr kumimoji="0" lang="mn-MN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</a:t>
            </a:r>
            <a:r>
              <a:rPr kumimoji="0" lang="mn-M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-хөгжлийн бэрхшээлтэй иргэдийн тэтгэвэр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mn-M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4 300.8</a:t>
            </a:r>
            <a:endParaRPr kumimoji="0" lang="mn-MN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          </a:t>
            </a: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1D2D4E-09FB-D55C-D60D-C78D46955010}"/>
              </a:ext>
            </a:extLst>
          </p:cNvPr>
          <p:cNvSpPr txBox="1"/>
          <p:nvPr/>
        </p:nvSpPr>
        <p:spPr>
          <a:xfrm>
            <a:off x="910591" y="1239552"/>
            <a:ext cx="87477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N" sz="2000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Нийгмийн даатгалын шимтгэлийн орлого</a:t>
            </a:r>
            <a:r>
              <a:rPr lang="en-US" sz="2000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r>
              <a:rPr lang="mn-MN" sz="2000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</a:t>
            </a:r>
            <a:r>
              <a:rPr lang="en-US" sz="2000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3600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18 768</a:t>
            </a:r>
            <a:r>
              <a:rPr lang="en-US" sz="3600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mn-MN" sz="3600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endParaRPr lang="en-US" dirty="0">
              <a:solidFill>
                <a:srgbClr val="005BAA"/>
              </a:solidFill>
            </a:endParaRPr>
          </a:p>
        </p:txBody>
      </p:sp>
      <p:pic>
        <p:nvPicPr>
          <p:cNvPr id="7" name="Graphic 6" descr="Umbrella outline">
            <a:extLst>
              <a:ext uri="{FF2B5EF4-FFF2-40B4-BE49-F238E27FC236}">
                <a16:creationId xmlns:a16="http://schemas.microsoft.com/office/drawing/2014/main" id="{76AB7DB4-EC5D-C60E-07B1-305EA4009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13460" y="2824720"/>
            <a:ext cx="2080897" cy="2080897"/>
          </a:xfrm>
          <a:prstGeom prst="rect">
            <a:avLst/>
          </a:prstGeom>
        </p:spPr>
      </p:pic>
      <p:pic>
        <p:nvPicPr>
          <p:cNvPr id="9" name="Graphic 8" descr="Person in wheelchair outline">
            <a:extLst>
              <a:ext uri="{FF2B5EF4-FFF2-40B4-BE49-F238E27FC236}">
                <a16:creationId xmlns:a16="http://schemas.microsoft.com/office/drawing/2014/main" id="{1CA0093F-C2D1-49B2-7534-3957A0DC67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4040" y="4749206"/>
            <a:ext cx="914400" cy="914400"/>
          </a:xfrm>
          <a:prstGeom prst="rect">
            <a:avLst/>
          </a:prstGeom>
        </p:spPr>
      </p:pic>
      <p:pic>
        <p:nvPicPr>
          <p:cNvPr id="12" name="Graphic 11" descr="Pregnant lady outline">
            <a:extLst>
              <a:ext uri="{FF2B5EF4-FFF2-40B4-BE49-F238E27FC236}">
                <a16:creationId xmlns:a16="http://schemas.microsoft.com/office/drawing/2014/main" id="{C9BAAADC-47BF-AF6C-9E3B-F4F361175B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93578" y="4749206"/>
            <a:ext cx="914400" cy="914400"/>
          </a:xfrm>
          <a:prstGeom prst="rect">
            <a:avLst/>
          </a:prstGeom>
        </p:spPr>
      </p:pic>
      <p:pic>
        <p:nvPicPr>
          <p:cNvPr id="15" name="Graphic 14" descr="Man with cane outline">
            <a:extLst>
              <a:ext uri="{FF2B5EF4-FFF2-40B4-BE49-F238E27FC236}">
                <a16:creationId xmlns:a16="http://schemas.microsoft.com/office/drawing/2014/main" id="{C5AD2ECF-29C6-CAFB-4B01-CA51CE2057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56193" y="4704048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AA7FF0-5CE7-F409-165C-9CAFF4937628}"/>
              </a:ext>
            </a:extLst>
          </p:cNvPr>
          <p:cNvSpPr txBox="1"/>
          <p:nvPr/>
        </p:nvSpPr>
        <p:spPr>
          <a:xfrm>
            <a:off x="7516536" y="6596390"/>
            <a:ext cx="455416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r">
              <a:spcBef>
                <a:spcPts val="600"/>
              </a:spcBef>
            </a:pPr>
            <a:r>
              <a:rPr lang="mn-MN" sz="1100" i="1" dirty="0">
                <a:solidFill>
                  <a:schemeClr val="bg2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 Light" panose="020F0302020204030204" pitchFamily="34" charset="0"/>
              </a:rPr>
              <a:t>Эх үүсвэр: Налайх дүүргийн Нийгмийн даатгалын хэлтэс  </a:t>
            </a:r>
            <a:endParaRPr lang="en-US" sz="1100" i="1" dirty="0">
              <a:solidFill>
                <a:schemeClr val="bg2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680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C369A8-9DAE-F0BE-9941-B8B689B58D6D}"/>
              </a:ext>
            </a:extLst>
          </p:cNvPr>
          <p:cNvSpPr txBox="1"/>
          <p:nvPr/>
        </p:nvSpPr>
        <p:spPr>
          <a:xfrm>
            <a:off x="1039032" y="389450"/>
            <a:ext cx="3337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НАЛАЙХ ДҮҮРГИЙН СТАТИСТИКИЙН ХЭЛТЭС </a:t>
            </a:r>
            <a:endParaRPr lang="ru-RU" dirty="0">
              <a:solidFill>
                <a:srgbClr val="005BA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E170FE-5BF2-E426-09F6-66F5C62F275F}"/>
              </a:ext>
            </a:extLst>
          </p:cNvPr>
          <p:cNvSpPr txBox="1"/>
          <p:nvPr/>
        </p:nvSpPr>
        <p:spPr>
          <a:xfrm>
            <a:off x="3107987" y="381322"/>
            <a:ext cx="7891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mn-MN" sz="2400" b="1" dirty="0">
                <a:latin typeface="Roboto" panose="02000000000000000000" pitchFamily="2" charset="0"/>
                <a:ea typeface="Roboto" panose="02000000000000000000" pitchFamily="2" charset="0"/>
              </a:rPr>
              <a:t>ГАЛ ТҮЙМЭР, 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mn-MN" sz="2400" b="1" dirty="0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 оны </a:t>
            </a:r>
            <a:r>
              <a:rPr lang="mn-MN" sz="2400" b="1" dirty="0">
                <a:latin typeface="Roboto" panose="02000000000000000000" pitchFamily="2" charset="0"/>
                <a:ea typeface="Roboto" panose="02000000000000000000" pitchFamily="2" charset="0"/>
              </a:rPr>
              <a:t>эхний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</a:rPr>
              <a:t>9 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сард</a:t>
            </a:r>
            <a:r>
              <a:rPr lang="mn-MN" sz="2400" i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i="1" dirty="0">
                <a:latin typeface="Roboto" panose="02000000000000000000" pitchFamily="2" charset="0"/>
                <a:ea typeface="Roboto" panose="02000000000000000000" pitchFamily="2" charset="0"/>
              </a:rPr>
              <a:t>/сая төгрөг/</a:t>
            </a:r>
            <a:r>
              <a:rPr lang="en-US" sz="16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ru-RU" sz="1600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Graphic 14" descr="Broken Fire Hydrant outline">
            <a:extLst>
              <a:ext uri="{FF2B5EF4-FFF2-40B4-BE49-F238E27FC236}">
                <a16:creationId xmlns:a16="http://schemas.microsoft.com/office/drawing/2014/main" id="{24C6B419-EBAF-081F-003D-B51E7DBC4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2136" y="3728021"/>
            <a:ext cx="1434883" cy="1455955"/>
          </a:xfrm>
          <a:prstGeom prst="rect">
            <a:avLst/>
          </a:prstGeom>
        </p:spPr>
      </p:pic>
      <p:pic>
        <p:nvPicPr>
          <p:cNvPr id="17" name="Graphic 16" descr="Fire with solid fill">
            <a:extLst>
              <a:ext uri="{FF2B5EF4-FFF2-40B4-BE49-F238E27FC236}">
                <a16:creationId xmlns:a16="http://schemas.microsoft.com/office/drawing/2014/main" id="{009346A4-C17A-521F-55EB-570E0FE3D4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1125" y="1799396"/>
            <a:ext cx="1432731" cy="1432731"/>
          </a:xfrm>
          <a:prstGeom prst="rect">
            <a:avLst/>
          </a:prstGeom>
        </p:spPr>
      </p:pic>
      <p:sp>
        <p:nvSpPr>
          <p:cNvPr id="22" name="Title 2">
            <a:extLst>
              <a:ext uri="{FF2B5EF4-FFF2-40B4-BE49-F238E27FC236}">
                <a16:creationId xmlns:a16="http://schemas.microsoft.com/office/drawing/2014/main" id="{096009FA-681B-CA46-1917-8CD10D2E8CAD}"/>
              </a:ext>
            </a:extLst>
          </p:cNvPr>
          <p:cNvSpPr txBox="1">
            <a:spLocks/>
          </p:cNvSpPr>
          <p:nvPr/>
        </p:nvSpPr>
        <p:spPr>
          <a:xfrm>
            <a:off x="604045" y="1070391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Объектын гал түймэр</a:t>
            </a:r>
            <a:r>
              <a:rPr lang="mn-M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sp>
        <p:nvSpPr>
          <p:cNvPr id="23" name="Title 2">
            <a:extLst>
              <a:ext uri="{FF2B5EF4-FFF2-40B4-BE49-F238E27FC236}">
                <a16:creationId xmlns:a16="http://schemas.microsoft.com/office/drawing/2014/main" id="{B0F2B306-FD17-C423-5E70-ECEC92027ABF}"/>
              </a:ext>
            </a:extLst>
          </p:cNvPr>
          <p:cNvSpPr txBox="1">
            <a:spLocks/>
          </p:cNvSpPr>
          <p:nvPr/>
        </p:nvSpPr>
        <p:spPr>
          <a:xfrm>
            <a:off x="2139719" y="1421745"/>
            <a:ext cx="3956279" cy="15617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2025 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IX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тоо-</a:t>
            </a:r>
            <a:r>
              <a:rPr lang="mn-MN" sz="2000" b="1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3200" b="1" dirty="0">
                <a:latin typeface="Roboto" panose="02000000000000000000" pitchFamily="2" charset="0"/>
                <a:ea typeface="Roboto" panose="02000000000000000000" pitchFamily="2" charset="0"/>
              </a:rPr>
              <a:t>94</a:t>
            </a:r>
          </a:p>
          <a:p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202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IX</a:t>
            </a: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тоо-</a:t>
            </a:r>
            <a:r>
              <a:rPr lang="mn-MN" sz="2000" b="1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65</a:t>
            </a:r>
          </a:p>
          <a:p>
            <a:endParaRPr lang="mn-MN" sz="32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  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5910367-C46C-D4AB-5AA4-D5AE63B81DC8}"/>
              </a:ext>
            </a:extLst>
          </p:cNvPr>
          <p:cNvCxnSpPr>
            <a:cxnSpLocks/>
          </p:cNvCxnSpPr>
          <p:nvPr/>
        </p:nvCxnSpPr>
        <p:spPr>
          <a:xfrm>
            <a:off x="3562976" y="1623247"/>
            <a:ext cx="4900247" cy="14919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2">
            <a:extLst>
              <a:ext uri="{FF2B5EF4-FFF2-40B4-BE49-F238E27FC236}">
                <a16:creationId xmlns:a16="http://schemas.microsoft.com/office/drawing/2014/main" id="{46CF6B47-30C6-0ED2-99FE-0FB157C28B89}"/>
              </a:ext>
            </a:extLst>
          </p:cNvPr>
          <p:cNvSpPr txBox="1">
            <a:spLocks/>
          </p:cNvSpPr>
          <p:nvPr/>
        </p:nvSpPr>
        <p:spPr>
          <a:xfrm>
            <a:off x="5596090" y="1745441"/>
            <a:ext cx="5997777" cy="17022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Төрийн өмч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                                               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тоо-      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-</a:t>
            </a:r>
            <a:endParaRPr lang="mn-MN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00000"/>
              </a:lnSpc>
            </a:pPr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ААНБ-ын өмч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                    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тоо -  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7</a:t>
            </a:r>
            <a:r>
              <a:rPr lang="mn-MN" sz="20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        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               </a:t>
            </a:r>
            <a:endParaRPr lang="mn-MN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00000"/>
              </a:lnSpc>
            </a:pP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Хувийн өмч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                     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тоо -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77</a:t>
            </a:r>
            <a:endParaRPr lang="mn-MN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Хамтын болон гадаад улсын өмч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тоо </a:t>
            </a:r>
            <a:r>
              <a:rPr lang="mn-MN" sz="1600" b="1" dirty="0">
                <a:latin typeface="Roboto" panose="02000000000000000000" pitchFamily="2" charset="0"/>
                <a:ea typeface="Roboto" panose="02000000000000000000" pitchFamily="2" charset="0"/>
              </a:rPr>
              <a:t>-           </a:t>
            </a:r>
            <a:r>
              <a:rPr lang="en-US" sz="16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BB" sz="16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b="1" dirty="0">
                <a:latin typeface="Roboto" panose="02000000000000000000" pitchFamily="2" charset="0"/>
                <a:ea typeface="Roboto" panose="02000000000000000000" pitchFamily="2" charset="0"/>
              </a:rPr>
              <a:t>-</a:t>
            </a:r>
            <a:r>
              <a:rPr lang="mn-MN" sz="20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        </a:t>
            </a:r>
            <a:r>
              <a:rPr lang="mn-MN" sz="28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sz="28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00000"/>
              </a:lnSpc>
            </a:pP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mn-MN" sz="28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9B57A55-026A-3FD1-73F9-2A0A63618DBA}"/>
              </a:ext>
            </a:extLst>
          </p:cNvPr>
          <p:cNvCxnSpPr>
            <a:cxnSpLocks/>
          </p:cNvCxnSpPr>
          <p:nvPr/>
        </p:nvCxnSpPr>
        <p:spPr>
          <a:xfrm>
            <a:off x="5811881" y="1799396"/>
            <a:ext cx="0" cy="11302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2">
            <a:extLst>
              <a:ext uri="{FF2B5EF4-FFF2-40B4-BE49-F238E27FC236}">
                <a16:creationId xmlns:a16="http://schemas.microsoft.com/office/drawing/2014/main" id="{49CA05CA-ADB3-3157-6FC7-34D0600732EA}"/>
              </a:ext>
            </a:extLst>
          </p:cNvPr>
          <p:cNvSpPr txBox="1">
            <a:spLocks/>
          </p:cNvSpPr>
          <p:nvPr/>
        </p:nvSpPr>
        <p:spPr>
          <a:xfrm>
            <a:off x="604043" y="3030496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Гал түймэр гарсан шалтгаан</a:t>
            </a:r>
            <a:r>
              <a:rPr lang="mn-M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r>
              <a:rPr lang="en-US" sz="2000" b="1" dirty="0">
                <a:latin typeface="Montserrat" panose="00000500000000000000" pitchFamily="50" charset="0"/>
              </a:rPr>
              <a:t>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F0F6103-63F8-51EF-C51F-75A25FC1A4EF}"/>
              </a:ext>
            </a:extLst>
          </p:cNvPr>
          <p:cNvCxnSpPr>
            <a:cxnSpLocks/>
          </p:cNvCxnSpPr>
          <p:nvPr/>
        </p:nvCxnSpPr>
        <p:spPr>
          <a:xfrm>
            <a:off x="4527708" y="3572575"/>
            <a:ext cx="5052520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2">
            <a:extLst>
              <a:ext uri="{FF2B5EF4-FFF2-40B4-BE49-F238E27FC236}">
                <a16:creationId xmlns:a16="http://schemas.microsoft.com/office/drawing/2014/main" id="{9709FF4D-3F78-A104-1066-C8EC542C7619}"/>
              </a:ext>
            </a:extLst>
          </p:cNvPr>
          <p:cNvSpPr txBox="1">
            <a:spLocks/>
          </p:cNvSpPr>
          <p:nvPr/>
        </p:nvSpPr>
        <p:spPr>
          <a:xfrm>
            <a:off x="4169224" y="3555008"/>
            <a:ext cx="7481735" cy="2562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Цахилгааны угсралт, ашиглалтын буруугаас - 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b="1" dirty="0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8</a:t>
            </a:r>
          </a:p>
          <a:p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Ил задгай асгасан үнс нурмнаас  -                                      </a:t>
            </a:r>
            <a:r>
              <a:rPr lang="mn-MN" sz="2000" b="1" dirty="0"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9</a:t>
            </a:r>
            <a:endParaRPr lang="mn-MN" sz="2000" b="1" dirty="0">
              <a:latin typeface="Montserrat" panose="00000500000000000000" pitchFamily="50" charset="0"/>
            </a:endParaRPr>
          </a:p>
          <a:p>
            <a:pPr>
              <a:lnSpc>
                <a:spcPct val="100000"/>
              </a:lnSpc>
            </a:pPr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Пийшин, зуух, яндангийн цонолтоос -   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16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9</a:t>
            </a:r>
            <a:r>
              <a:rPr lang="mn-MN" sz="2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Машин техникийн гэмтэл ашиглалт буруугаас -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mn-MN" sz="2000" b="1" dirty="0">
                <a:latin typeface="Roboto" panose="02000000000000000000" pitchFamily="2" charset="0"/>
                <a:ea typeface="Roboto" panose="02000000000000000000" pitchFamily="2" charset="0"/>
              </a:rPr>
              <a:t>       </a:t>
            </a:r>
            <a:endParaRPr lang="mn-MN" sz="20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00000"/>
              </a:lnSpc>
            </a:pP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Архидан согтуурснаас -   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                    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-</a:t>
            </a:r>
            <a:endParaRPr lang="mn-MN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00000"/>
              </a:lnSpc>
            </a:pP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Шалтгаан тогтоогдоогүй  -                                   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18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8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Гагнуур, паялник, бамбараас-                                 </a:t>
            </a:r>
            <a:r>
              <a: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-</a:t>
            </a:r>
            <a:r>
              <a:rPr lang="mn-MN" sz="18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Санаатай үйлдэл,  Бусад-                                    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endParaRPr lang="mn-MN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sp>
        <p:nvSpPr>
          <p:cNvPr id="32" name="Title 2">
            <a:extLst>
              <a:ext uri="{FF2B5EF4-FFF2-40B4-BE49-F238E27FC236}">
                <a16:creationId xmlns:a16="http://schemas.microsoft.com/office/drawing/2014/main" id="{913A612F-1C44-0F4F-E2AF-437835D3F6A6}"/>
              </a:ext>
            </a:extLst>
          </p:cNvPr>
          <p:cNvSpPr txBox="1">
            <a:spLocks/>
          </p:cNvSpPr>
          <p:nvPr/>
        </p:nvSpPr>
        <p:spPr>
          <a:xfrm>
            <a:off x="-139444" y="5513352"/>
            <a:ext cx="5140724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Аварсан эд хөрөнгө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сая.төгрөг</a:t>
            </a:r>
            <a:r>
              <a:rPr lang="mn-M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D69B16D-B2CF-9B66-5266-E0F2122912AE}"/>
              </a:ext>
            </a:extLst>
          </p:cNvPr>
          <p:cNvCxnSpPr>
            <a:cxnSpLocks/>
          </p:cNvCxnSpPr>
          <p:nvPr/>
        </p:nvCxnSpPr>
        <p:spPr>
          <a:xfrm>
            <a:off x="3983525" y="6060272"/>
            <a:ext cx="5513560" cy="57226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itle 2">
            <a:extLst>
              <a:ext uri="{FF2B5EF4-FFF2-40B4-BE49-F238E27FC236}">
                <a16:creationId xmlns:a16="http://schemas.microsoft.com/office/drawing/2014/main" id="{90516A4A-78C1-2356-E022-EB20AABABAB8}"/>
              </a:ext>
            </a:extLst>
          </p:cNvPr>
          <p:cNvSpPr txBox="1">
            <a:spLocks/>
          </p:cNvSpPr>
          <p:nvPr/>
        </p:nvSpPr>
        <p:spPr>
          <a:xfrm>
            <a:off x="3370218" y="6191077"/>
            <a:ext cx="3146824" cy="6669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2024</a:t>
            </a:r>
            <a:r>
              <a:rPr lang="mn-MN" sz="20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IX</a:t>
            </a:r>
            <a:r>
              <a:rPr lang="mn-MN" sz="2000" b="1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800" b="1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11 019.0</a:t>
            </a:r>
            <a:endParaRPr lang="mn-MN" sz="2800" dirty="0">
              <a:solidFill>
                <a:schemeClr val="bg1">
                  <a:lumMod val="6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       </a:t>
            </a:r>
            <a:endParaRPr lang="mn-MN" sz="3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CEF066-51BC-5BA5-6086-6AF925A51F32}"/>
              </a:ext>
            </a:extLst>
          </p:cNvPr>
          <p:cNvSpPr txBox="1"/>
          <p:nvPr/>
        </p:nvSpPr>
        <p:spPr>
          <a:xfrm>
            <a:off x="7807875" y="6596390"/>
            <a:ext cx="427041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r">
              <a:spcBef>
                <a:spcPts val="600"/>
              </a:spcBef>
            </a:pPr>
            <a:r>
              <a:rPr lang="mn-MN" sz="1100" i="1" dirty="0">
                <a:solidFill>
                  <a:schemeClr val="bg2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 Light" panose="020F0302020204030204" pitchFamily="34" charset="0"/>
              </a:rPr>
              <a:t>Эх үүсвэр: Налайх дүүргийн Онцгой байдлын хэлтэс </a:t>
            </a:r>
            <a:endParaRPr lang="en-US" sz="1100" i="1" dirty="0">
              <a:solidFill>
                <a:schemeClr val="bg2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7A0DCFE-758B-56D3-C807-B07205A6E83A}"/>
              </a:ext>
            </a:extLst>
          </p:cNvPr>
          <p:cNvCxnSpPr>
            <a:cxnSpLocks/>
          </p:cNvCxnSpPr>
          <p:nvPr/>
        </p:nvCxnSpPr>
        <p:spPr>
          <a:xfrm>
            <a:off x="4250175" y="3697418"/>
            <a:ext cx="0" cy="22416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2">
            <a:extLst>
              <a:ext uri="{FF2B5EF4-FFF2-40B4-BE49-F238E27FC236}">
                <a16:creationId xmlns:a16="http://schemas.microsoft.com/office/drawing/2014/main" id="{3631C1E6-0E69-C5C4-4794-0A2BE50C3749}"/>
              </a:ext>
            </a:extLst>
          </p:cNvPr>
          <p:cNvSpPr txBox="1">
            <a:spLocks/>
          </p:cNvSpPr>
          <p:nvPr/>
        </p:nvSpPr>
        <p:spPr>
          <a:xfrm>
            <a:off x="6790241" y="6135065"/>
            <a:ext cx="3609473" cy="6669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AutoNum type="arabicPlain" startAt="2025"/>
            </a:pPr>
            <a:r>
              <a:rPr lang="mn-MN" sz="2000" dirty="0"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IX</a:t>
            </a:r>
            <a:r>
              <a:rPr lang="mn-MN" sz="2000" b="1" dirty="0">
                <a:latin typeface="Roboto" panose="02000000000000000000" pitchFamily="2" charset="0"/>
                <a:ea typeface="Roboto" panose="02000000000000000000" pitchFamily="2" charset="0"/>
              </a:rPr>
              <a:t>       </a:t>
            </a:r>
            <a:r>
              <a:rPr lang="en-US" sz="3200" b="1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3200" b="1" dirty="0">
                <a:latin typeface="Roboto" panose="02000000000000000000" pitchFamily="2" charset="0"/>
                <a:ea typeface="Roboto" panose="02000000000000000000" pitchFamily="2" charset="0"/>
              </a:rPr>
              <a:t>2 </a:t>
            </a:r>
            <a:r>
              <a:rPr lang="en-US" sz="3200" b="1" dirty="0">
                <a:latin typeface="Roboto" panose="02000000000000000000" pitchFamily="2" charset="0"/>
                <a:ea typeface="Roboto" panose="02000000000000000000" pitchFamily="2" charset="0"/>
              </a:rPr>
              <a:t>800.0</a:t>
            </a:r>
            <a:endParaRPr lang="mn-MN" sz="32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 </a:t>
            </a:r>
            <a:endParaRPr lang="mn-MN" sz="32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159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5064C0C-C20D-649A-75B6-132E4B947AC6}"/>
              </a:ext>
            </a:extLst>
          </p:cNvPr>
          <p:cNvSpPr txBox="1"/>
          <p:nvPr/>
        </p:nvSpPr>
        <p:spPr>
          <a:xfrm>
            <a:off x="1039032" y="389450"/>
            <a:ext cx="3337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НАЛАЙХ ДҮҮРГИЙН СТАТИСТИКИЙН ХЭЛТЭС </a:t>
            </a:r>
            <a:endParaRPr lang="ru-RU" dirty="0">
              <a:solidFill>
                <a:srgbClr val="005BA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D39174-9F66-32AF-D924-CC56BD651089}"/>
              </a:ext>
            </a:extLst>
          </p:cNvPr>
          <p:cNvSpPr txBox="1"/>
          <p:nvPr/>
        </p:nvSpPr>
        <p:spPr>
          <a:xfrm>
            <a:off x="4930178" y="225138"/>
            <a:ext cx="6636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2400" b="1" dirty="0">
                <a:latin typeface="Roboto" panose="02000000000000000000" pitchFamily="2" charset="0"/>
                <a:ea typeface="Roboto" panose="02000000000000000000" pitchFamily="2" charset="0"/>
              </a:rPr>
              <a:t>ОРОН НУТГИЙН ТӨСӨВ, </a:t>
            </a:r>
          </a:p>
          <a:p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 оны </a:t>
            </a:r>
            <a:r>
              <a:rPr lang="mn-MN" sz="2400" b="1" dirty="0">
                <a:latin typeface="Roboto" panose="02000000000000000000" pitchFamily="2" charset="0"/>
                <a:ea typeface="Roboto" panose="02000000000000000000" pitchFamily="2" charset="0"/>
              </a:rPr>
              <a:t>эхний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</a:rPr>
              <a:t>9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 сард</a:t>
            </a:r>
            <a:r>
              <a:rPr lang="mn-MN" sz="2400" b="1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2000" i="1" dirty="0">
                <a:latin typeface="Roboto" panose="02000000000000000000" pitchFamily="2" charset="0"/>
                <a:ea typeface="Roboto" panose="02000000000000000000" pitchFamily="2" charset="0"/>
              </a:rPr>
              <a:t>/сая төгрөг/</a:t>
            </a:r>
            <a:endParaRPr lang="ru-RU" sz="2000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2" name="Picture 11" descr="A blue circle with a hand and a coin&#10;&#10;Description automatically generated">
            <a:extLst>
              <a:ext uri="{FF2B5EF4-FFF2-40B4-BE49-F238E27FC236}">
                <a16:creationId xmlns:a16="http://schemas.microsoft.com/office/drawing/2014/main" id="{9F026AC7-DF53-BEE4-B8CC-1C057EBF8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342" y="1190844"/>
            <a:ext cx="970508" cy="970508"/>
          </a:xfrm>
          <a:prstGeom prst="rect">
            <a:avLst/>
          </a:prstGeom>
        </p:spPr>
      </p:pic>
      <p:sp>
        <p:nvSpPr>
          <p:cNvPr id="13" name="Title 2">
            <a:extLst>
              <a:ext uri="{FF2B5EF4-FFF2-40B4-BE49-F238E27FC236}">
                <a16:creationId xmlns:a16="http://schemas.microsoft.com/office/drawing/2014/main" id="{9F1DE45B-A7DE-BFAA-04C7-E6B05DB1BC41}"/>
              </a:ext>
            </a:extLst>
          </p:cNvPr>
          <p:cNvSpPr txBox="1">
            <a:spLocks/>
          </p:cNvSpPr>
          <p:nvPr/>
        </p:nvSpPr>
        <p:spPr>
          <a:xfrm>
            <a:off x="4957442" y="1403779"/>
            <a:ext cx="6636180" cy="21475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 </a:t>
            </a:r>
            <a:r>
              <a:rPr lang="mn-MN" sz="2800" dirty="0"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mn-MN" sz="28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800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</a:rPr>
              <a:t> IX      </a:t>
            </a:r>
            <a:r>
              <a:rPr lang="mn-MN" sz="28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4800" b="1" dirty="0">
                <a:latin typeface="Roboto" panose="02000000000000000000" pitchFamily="2" charset="0"/>
                <a:ea typeface="Roboto" panose="02000000000000000000" pitchFamily="2" charset="0"/>
              </a:rPr>
              <a:t>25 261.1</a:t>
            </a:r>
            <a:endParaRPr lang="mn-MN" sz="48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36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mn-MN" sz="36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IX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17 474.0</a:t>
            </a:r>
            <a:endParaRPr lang="mn-MN" sz="32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endParaRPr lang="en-US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F3B8C030-6CF0-A012-48EE-CFE06432B705}"/>
              </a:ext>
            </a:extLst>
          </p:cNvPr>
          <p:cNvSpPr txBox="1">
            <a:spLocks/>
          </p:cNvSpPr>
          <p:nvPr/>
        </p:nvSpPr>
        <p:spPr>
          <a:xfrm>
            <a:off x="3543312" y="1342637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Орлого</a:t>
            </a:r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48EB0CC-D78A-1574-9DC0-D6B31FEAC25E}"/>
              </a:ext>
            </a:extLst>
          </p:cNvPr>
          <p:cNvCxnSpPr>
            <a:cxnSpLocks/>
          </p:cNvCxnSpPr>
          <p:nvPr/>
        </p:nvCxnSpPr>
        <p:spPr>
          <a:xfrm>
            <a:off x="5821510" y="1884390"/>
            <a:ext cx="3192160" cy="5791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2">
            <a:extLst>
              <a:ext uri="{FF2B5EF4-FFF2-40B4-BE49-F238E27FC236}">
                <a16:creationId xmlns:a16="http://schemas.microsoft.com/office/drawing/2014/main" id="{A8C77020-49E9-9C48-A884-AC12CD691D89}"/>
              </a:ext>
            </a:extLst>
          </p:cNvPr>
          <p:cNvSpPr txBox="1">
            <a:spLocks/>
          </p:cNvSpPr>
          <p:nvPr/>
        </p:nvSpPr>
        <p:spPr>
          <a:xfrm>
            <a:off x="5413777" y="3898969"/>
            <a:ext cx="5863823" cy="26598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800" b="1" dirty="0">
                <a:latin typeface="Montserrat" panose="00000500000000000000" pitchFamily="50" charset="0"/>
              </a:rPr>
              <a:t>     </a:t>
            </a:r>
            <a:r>
              <a:rPr lang="mn-MN" sz="2800" dirty="0"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mn-MN" sz="28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800" dirty="0"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</a:rPr>
              <a:t>IX      </a:t>
            </a:r>
            <a:r>
              <a:rPr lang="mn-MN" sz="28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4800" b="1" dirty="0">
                <a:latin typeface="Roboto" panose="02000000000000000000" pitchFamily="2" charset="0"/>
                <a:ea typeface="Roboto" panose="02000000000000000000" pitchFamily="2" charset="0"/>
              </a:rPr>
              <a:t>24 729.2</a:t>
            </a:r>
            <a:endParaRPr lang="mn-MN" sz="48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3600" b="1" dirty="0">
                <a:latin typeface="Montserrat" panose="00000500000000000000" pitchFamily="50" charset="0"/>
              </a:rPr>
              <a:t>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IX 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17780.0</a:t>
            </a:r>
            <a:endParaRPr lang="mn-MN" sz="32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7AC39001-6515-D2E3-EA54-E670A138B683}"/>
              </a:ext>
            </a:extLst>
          </p:cNvPr>
          <p:cNvSpPr txBox="1">
            <a:spLocks/>
          </p:cNvSpPr>
          <p:nvPr/>
        </p:nvSpPr>
        <p:spPr>
          <a:xfrm>
            <a:off x="4576245" y="3824244"/>
            <a:ext cx="5491955" cy="666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mn-MN" sz="2000" b="1" dirty="0">
              <a:solidFill>
                <a:srgbClr val="005BAA"/>
              </a:solidFill>
              <a:latin typeface="Montserrat" panose="00000500000000000000" pitchFamily="50" charset="0"/>
            </a:endParaRP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Зарлага </a:t>
            </a:r>
          </a:p>
          <a:p>
            <a:r>
              <a:rPr lang="mn-MN" sz="2000" dirty="0">
                <a:solidFill>
                  <a:srgbClr val="005BAA"/>
                </a:solidFill>
                <a:latin typeface="Montserrat" panose="00000500000000000000" pitchFamily="50" charset="0"/>
              </a:rPr>
              <a:t>                </a:t>
            </a:r>
          </a:p>
          <a:p>
            <a:r>
              <a:rPr lang="mn-MN" sz="2000" b="1" dirty="0">
                <a:latin typeface="Montserrat" panose="00000500000000000000" pitchFamily="50" charset="0"/>
              </a:rPr>
              <a:t>        </a:t>
            </a:r>
            <a:endParaRPr lang="en-US" sz="2000" dirty="0">
              <a:solidFill>
                <a:srgbClr val="005BAA"/>
              </a:solidFill>
              <a:latin typeface="Montserrat" panose="00000500000000000000" pitchFamily="50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1E567AE-D99D-B788-2CEB-8D65879B39F9}"/>
              </a:ext>
            </a:extLst>
          </p:cNvPr>
          <p:cNvCxnSpPr>
            <a:cxnSpLocks/>
          </p:cNvCxnSpPr>
          <p:nvPr/>
        </p:nvCxnSpPr>
        <p:spPr>
          <a:xfrm>
            <a:off x="6081318" y="4385371"/>
            <a:ext cx="3150621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Хувь хүний санхүү">
            <a:extLst>
              <a:ext uri="{FF2B5EF4-FFF2-40B4-BE49-F238E27FC236}">
                <a16:creationId xmlns:a16="http://schemas.microsoft.com/office/drawing/2014/main" id="{D317D211-2091-F48F-339A-D4F534EC7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170" y="2569027"/>
            <a:ext cx="3626348" cy="28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65B7E3-7085-4E4C-9537-52C683732CE9}"/>
              </a:ext>
            </a:extLst>
          </p:cNvPr>
          <p:cNvSpPr txBox="1"/>
          <p:nvPr/>
        </p:nvSpPr>
        <p:spPr>
          <a:xfrm>
            <a:off x="5413777" y="6350140"/>
            <a:ext cx="652705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r">
              <a:spcBef>
                <a:spcPts val="600"/>
              </a:spcBef>
            </a:pPr>
            <a:r>
              <a:rPr lang="mn-MN" sz="1100" i="1" dirty="0">
                <a:solidFill>
                  <a:schemeClr val="bg2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 Light" panose="020F0302020204030204" pitchFamily="34" charset="0"/>
              </a:rPr>
              <a:t>Эх үүсвэр: Налайх дүүргийн  ЗДТГ-ын Төрийн сангийн хэлтэс  </a:t>
            </a:r>
            <a:endParaRPr lang="en-US" sz="1100" i="1" dirty="0">
              <a:solidFill>
                <a:schemeClr val="bg2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232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C320DB-E784-067F-4A57-B298B3C54116}"/>
              </a:ext>
            </a:extLst>
          </p:cNvPr>
          <p:cNvSpPr txBox="1"/>
          <p:nvPr/>
        </p:nvSpPr>
        <p:spPr>
          <a:xfrm>
            <a:off x="1039032" y="389450"/>
            <a:ext cx="3337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dirty="0">
                <a:solidFill>
                  <a:srgbClr val="005B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НАЛАЙХ ДҮҮРГИЙН СТАТИСТИКИЙН ХЭЛТЭС </a:t>
            </a:r>
            <a:endParaRPr lang="ru-RU" dirty="0">
              <a:solidFill>
                <a:srgbClr val="005BA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2A6250-9C0A-BC5F-D6CD-4713D116853E}"/>
              </a:ext>
            </a:extLst>
          </p:cNvPr>
          <p:cNvSpPr txBox="1"/>
          <p:nvPr/>
        </p:nvSpPr>
        <p:spPr>
          <a:xfrm>
            <a:off x="4247693" y="156289"/>
            <a:ext cx="6705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mn-MN" sz="2400" b="1" dirty="0">
                <a:latin typeface="Roboto" panose="02000000000000000000" pitchFamily="2" charset="0"/>
                <a:ea typeface="Roboto" panose="02000000000000000000" pitchFamily="2" charset="0"/>
              </a:rPr>
              <a:t>ХОГ ХАЯГДАЛ, ЦЭВЭРЛЭСЭН ЗАМ, ТАЛБАЙ </a:t>
            </a:r>
          </a:p>
          <a:p>
            <a:pPr algn="r"/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</a:rPr>
              <a:t>202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mn-MN" sz="2400" dirty="0">
                <a:latin typeface="Roboto" panose="02000000000000000000" pitchFamily="2" charset="0"/>
                <a:ea typeface="Roboto" panose="02000000000000000000" pitchFamily="2" charset="0"/>
              </a:rPr>
              <a:t> оны эхний 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</a:rPr>
              <a:t>9</a:t>
            </a:r>
            <a:r>
              <a:rPr lang="mn-MN" sz="2400" dirty="0">
                <a:latin typeface="Roboto" panose="02000000000000000000" pitchFamily="2" charset="0"/>
                <a:ea typeface="Roboto" panose="02000000000000000000" pitchFamily="2" charset="0"/>
              </a:rPr>
              <a:t> сард </a:t>
            </a:r>
            <a:endParaRPr lang="ru-RU" sz="2400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0590810E-30DE-9B73-CB98-C0F1BD82FEBC}"/>
              </a:ext>
            </a:extLst>
          </p:cNvPr>
          <p:cNvSpPr txBox="1">
            <a:spLocks/>
          </p:cNvSpPr>
          <p:nvPr/>
        </p:nvSpPr>
        <p:spPr>
          <a:xfrm>
            <a:off x="3463849" y="2591301"/>
            <a:ext cx="2896144" cy="698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577.6</a:t>
            </a: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mn-MN" sz="3600" dirty="0">
                <a:latin typeface="Roboto" panose="02000000000000000000" pitchFamily="2" charset="0"/>
                <a:ea typeface="Roboto" panose="02000000000000000000" pitchFamily="2" charset="0"/>
              </a:rPr>
              <a:t>        </a:t>
            </a: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54630B-A45C-A336-F50E-C3A00DB6A52C}"/>
              </a:ext>
            </a:extLst>
          </p:cNvPr>
          <p:cNvCxnSpPr>
            <a:cxnSpLocks/>
          </p:cNvCxnSpPr>
          <p:nvPr/>
        </p:nvCxnSpPr>
        <p:spPr>
          <a:xfrm>
            <a:off x="2868583" y="3107722"/>
            <a:ext cx="777365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4259DF9-277E-F19B-6579-6C0F1FEBD2A1}"/>
              </a:ext>
            </a:extLst>
          </p:cNvPr>
          <p:cNvSpPr txBox="1"/>
          <p:nvPr/>
        </p:nvSpPr>
        <p:spPr>
          <a:xfrm>
            <a:off x="534446" y="2740523"/>
            <a:ext cx="26038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Орлого</a:t>
            </a:r>
            <a:r>
              <a:rPr lang="mn-M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mn-MN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/</a:t>
            </a:r>
            <a:r>
              <a:rPr lang="mn-M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сая төгрөг/</a:t>
            </a:r>
            <a:endParaRPr lang="en-US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D2E713-0DF5-884F-0367-5CD3ED7E8CD4}"/>
              </a:ext>
            </a:extLst>
          </p:cNvPr>
          <p:cNvSpPr txBox="1"/>
          <p:nvPr/>
        </p:nvSpPr>
        <p:spPr>
          <a:xfrm>
            <a:off x="6321730" y="2740523"/>
            <a:ext cx="3272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N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Тээвэрлэсэн хог </a:t>
            </a:r>
            <a:r>
              <a:rPr lang="mn-MN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/</a:t>
            </a:r>
            <a:r>
              <a:rPr lang="mn-M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мянган тонн/</a:t>
            </a:r>
            <a:endParaRPr lang="en-US" sz="1400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41C1E0B-1BB5-51F9-1401-90FBBB808AEA}"/>
              </a:ext>
            </a:extLst>
          </p:cNvPr>
          <p:cNvCxnSpPr>
            <a:cxnSpLocks/>
          </p:cNvCxnSpPr>
          <p:nvPr/>
        </p:nvCxnSpPr>
        <p:spPr>
          <a:xfrm>
            <a:off x="9450999" y="3062742"/>
            <a:ext cx="923997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2">
            <a:extLst>
              <a:ext uri="{FF2B5EF4-FFF2-40B4-BE49-F238E27FC236}">
                <a16:creationId xmlns:a16="http://schemas.microsoft.com/office/drawing/2014/main" id="{9F60F837-BAA0-DEA8-AB60-D74BD4FF4063}"/>
              </a:ext>
            </a:extLst>
          </p:cNvPr>
          <p:cNvSpPr txBox="1">
            <a:spLocks/>
          </p:cNvSpPr>
          <p:nvPr/>
        </p:nvSpPr>
        <p:spPr>
          <a:xfrm>
            <a:off x="10275336" y="2572935"/>
            <a:ext cx="2299607" cy="698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73.4</a:t>
            </a:r>
            <a:endParaRPr lang="mn-MN" sz="3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</a:p>
        </p:txBody>
      </p:sp>
      <p:pic>
        <p:nvPicPr>
          <p:cNvPr id="31" name="Graphic 30" descr="Road outline">
            <a:extLst>
              <a:ext uri="{FF2B5EF4-FFF2-40B4-BE49-F238E27FC236}">
                <a16:creationId xmlns:a16="http://schemas.microsoft.com/office/drawing/2014/main" id="{14167DB5-77ED-4850-4225-C71131B53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0386" y="3955719"/>
            <a:ext cx="747458" cy="747458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2" name="3D Model 31" descr="City Scene">
                <a:extLst>
                  <a:ext uri="{FF2B5EF4-FFF2-40B4-BE49-F238E27FC236}">
                    <a16:creationId xmlns:a16="http://schemas.microsoft.com/office/drawing/2014/main" id="{4EBD806D-F6F1-1400-60C8-6A334BD9F3B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06468069"/>
                  </p:ext>
                </p:extLst>
              </p:nvPr>
            </p:nvGraphicFramePr>
            <p:xfrm>
              <a:off x="488946" y="792298"/>
              <a:ext cx="2092889" cy="1717341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2092889" cy="1717341"/>
                    </a:xfrm>
                    <a:prstGeom prst="rect">
                      <a:avLst/>
                    </a:prstGeom>
                  </am3d:spPr>
                  <am3d:camera>
                    <am3d:pos x="0" y="0" z="6792727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0297" d="1000000"/>
                    <am3d:preTrans dx="-128122" dy="-7172612" dz="-930961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244619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2" name="3D Model 31" descr="City Scene">
                <a:extLst>
                  <a:ext uri="{FF2B5EF4-FFF2-40B4-BE49-F238E27FC236}">
                    <a16:creationId xmlns:a16="http://schemas.microsoft.com/office/drawing/2014/main" id="{4EBD806D-F6F1-1400-60C8-6A334BD9F3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8946" y="792298"/>
                <a:ext cx="2092889" cy="1717341"/>
              </a:xfrm>
              <a:prstGeom prst="rect">
                <a:avLst/>
              </a:prstGeom>
            </p:spPr>
          </p:pic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5771F92D-5F89-365F-E329-A5BDF9366991}"/>
              </a:ext>
            </a:extLst>
          </p:cNvPr>
          <p:cNvSpPr txBox="1"/>
          <p:nvPr/>
        </p:nvSpPr>
        <p:spPr>
          <a:xfrm>
            <a:off x="4247693" y="4340966"/>
            <a:ext cx="28057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N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Орон сууцнаас </a:t>
            </a:r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62B1C0A-B654-FF38-B677-7B70DE4F2EAB}"/>
              </a:ext>
            </a:extLst>
          </p:cNvPr>
          <p:cNvSpPr txBox="1"/>
          <p:nvPr/>
        </p:nvSpPr>
        <p:spPr>
          <a:xfrm>
            <a:off x="4247693" y="5215456"/>
            <a:ext cx="28057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N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Гэр хорооллоос </a:t>
            </a:r>
            <a:endParaRPr lang="en-US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B86B2EB-0C57-6818-A94E-7C3C3B0E8B49}"/>
              </a:ext>
            </a:extLst>
          </p:cNvPr>
          <p:cNvSpPr txBox="1"/>
          <p:nvPr/>
        </p:nvSpPr>
        <p:spPr>
          <a:xfrm>
            <a:off x="4247693" y="5947338"/>
            <a:ext cx="13141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N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ААНБ-аас</a:t>
            </a:r>
            <a:endParaRPr lang="en-US" sz="1400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75F54D4-44AE-9DC8-63D2-906FFCCAA44E}"/>
              </a:ext>
            </a:extLst>
          </p:cNvPr>
          <p:cNvCxnSpPr>
            <a:cxnSpLocks/>
          </p:cNvCxnSpPr>
          <p:nvPr/>
        </p:nvCxnSpPr>
        <p:spPr>
          <a:xfrm>
            <a:off x="2581835" y="4710298"/>
            <a:ext cx="7494494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326896C-62F9-8B11-4CE5-44A36DC936A2}"/>
              </a:ext>
            </a:extLst>
          </p:cNvPr>
          <p:cNvCxnSpPr>
            <a:cxnSpLocks/>
          </p:cNvCxnSpPr>
          <p:nvPr/>
        </p:nvCxnSpPr>
        <p:spPr>
          <a:xfrm>
            <a:off x="2581835" y="5584788"/>
            <a:ext cx="7494494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BBD3C2A-81AE-81B2-A87F-9DD40D882765}"/>
              </a:ext>
            </a:extLst>
          </p:cNvPr>
          <p:cNvCxnSpPr>
            <a:cxnSpLocks/>
          </p:cNvCxnSpPr>
          <p:nvPr/>
        </p:nvCxnSpPr>
        <p:spPr>
          <a:xfrm>
            <a:off x="2722715" y="6316670"/>
            <a:ext cx="7290861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itle 2">
            <a:extLst>
              <a:ext uri="{FF2B5EF4-FFF2-40B4-BE49-F238E27FC236}">
                <a16:creationId xmlns:a16="http://schemas.microsoft.com/office/drawing/2014/main" id="{EE650357-84E5-31FE-C5C0-3CE1B099E05F}"/>
              </a:ext>
            </a:extLst>
          </p:cNvPr>
          <p:cNvSpPr txBox="1">
            <a:spLocks/>
          </p:cNvSpPr>
          <p:nvPr/>
        </p:nvSpPr>
        <p:spPr>
          <a:xfrm>
            <a:off x="10180026" y="4238955"/>
            <a:ext cx="2299606" cy="698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 23.7</a:t>
            </a:r>
            <a:endParaRPr lang="mn-MN" sz="3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5E15159F-92C6-3C89-E6B3-83E3C01F37E6}"/>
              </a:ext>
            </a:extLst>
          </p:cNvPr>
          <p:cNvSpPr txBox="1">
            <a:spLocks/>
          </p:cNvSpPr>
          <p:nvPr/>
        </p:nvSpPr>
        <p:spPr>
          <a:xfrm>
            <a:off x="9934828" y="4953372"/>
            <a:ext cx="2257172" cy="698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   29.4</a:t>
            </a:r>
            <a:endParaRPr lang="en-US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5" name="Title 2">
            <a:extLst>
              <a:ext uri="{FF2B5EF4-FFF2-40B4-BE49-F238E27FC236}">
                <a16:creationId xmlns:a16="http://schemas.microsoft.com/office/drawing/2014/main" id="{FF735ECB-28C8-D9E3-395B-5AAFA2958807}"/>
              </a:ext>
            </a:extLst>
          </p:cNvPr>
          <p:cNvSpPr txBox="1">
            <a:spLocks/>
          </p:cNvSpPr>
          <p:nvPr/>
        </p:nvSpPr>
        <p:spPr>
          <a:xfrm>
            <a:off x="10245109" y="5863899"/>
            <a:ext cx="2224279" cy="698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 20.3</a:t>
            </a:r>
            <a:endParaRPr lang="mn-MN" sz="3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</a:p>
        </p:txBody>
      </p:sp>
      <p:sp>
        <p:nvSpPr>
          <p:cNvPr id="54" name="Title 2">
            <a:extLst>
              <a:ext uri="{FF2B5EF4-FFF2-40B4-BE49-F238E27FC236}">
                <a16:creationId xmlns:a16="http://schemas.microsoft.com/office/drawing/2014/main" id="{29EC8F1C-47AA-F864-0D06-16EF15D29C5A}"/>
              </a:ext>
            </a:extLst>
          </p:cNvPr>
          <p:cNvSpPr txBox="1">
            <a:spLocks/>
          </p:cNvSpPr>
          <p:nvPr/>
        </p:nvSpPr>
        <p:spPr>
          <a:xfrm>
            <a:off x="830253" y="4234531"/>
            <a:ext cx="2633596" cy="698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253.0</a:t>
            </a:r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mn-MN" sz="3600" dirty="0">
                <a:latin typeface="Roboto" panose="02000000000000000000" pitchFamily="2" charset="0"/>
                <a:ea typeface="Roboto" panose="02000000000000000000" pitchFamily="2" charset="0"/>
              </a:rPr>
              <a:t>        </a:t>
            </a: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</a:p>
        </p:txBody>
      </p:sp>
      <p:sp>
        <p:nvSpPr>
          <p:cNvPr id="55" name="Title 2">
            <a:extLst>
              <a:ext uri="{FF2B5EF4-FFF2-40B4-BE49-F238E27FC236}">
                <a16:creationId xmlns:a16="http://schemas.microsoft.com/office/drawing/2014/main" id="{29195688-AC74-49FA-CC68-E7DEE468066E}"/>
              </a:ext>
            </a:extLst>
          </p:cNvPr>
          <p:cNvSpPr txBox="1">
            <a:spLocks/>
          </p:cNvSpPr>
          <p:nvPr/>
        </p:nvSpPr>
        <p:spPr>
          <a:xfrm>
            <a:off x="823334" y="5063578"/>
            <a:ext cx="2567520" cy="698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234.0</a:t>
            </a: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mn-MN" sz="3600" dirty="0">
                <a:latin typeface="Roboto" panose="02000000000000000000" pitchFamily="2" charset="0"/>
                <a:ea typeface="Roboto" panose="02000000000000000000" pitchFamily="2" charset="0"/>
              </a:rPr>
              <a:t>        </a:t>
            </a: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</a:p>
        </p:txBody>
      </p:sp>
      <p:sp>
        <p:nvSpPr>
          <p:cNvPr id="56" name="Title 2">
            <a:extLst>
              <a:ext uri="{FF2B5EF4-FFF2-40B4-BE49-F238E27FC236}">
                <a16:creationId xmlns:a16="http://schemas.microsoft.com/office/drawing/2014/main" id="{6C71C25F-D8A7-589D-FAFA-C8D5ED474FF7}"/>
              </a:ext>
            </a:extLst>
          </p:cNvPr>
          <p:cNvSpPr txBox="1">
            <a:spLocks/>
          </p:cNvSpPr>
          <p:nvPr/>
        </p:nvSpPr>
        <p:spPr>
          <a:xfrm>
            <a:off x="817342" y="5861098"/>
            <a:ext cx="2567520" cy="698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n-MN" sz="40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</a:rPr>
              <a:t> 90.6</a:t>
            </a: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mn-MN" sz="3600" dirty="0">
                <a:latin typeface="Roboto" panose="02000000000000000000" pitchFamily="2" charset="0"/>
                <a:ea typeface="Roboto" panose="02000000000000000000" pitchFamily="2" charset="0"/>
              </a:rPr>
              <a:t>        </a:t>
            </a:r>
          </a:p>
          <a:p>
            <a:r>
              <a:rPr lang="mn-M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</a:p>
        </p:txBody>
      </p:sp>
      <p:pic>
        <p:nvPicPr>
          <p:cNvPr id="63" name="Graphic 62" descr="Delivery outline">
            <a:extLst>
              <a:ext uri="{FF2B5EF4-FFF2-40B4-BE49-F238E27FC236}">
                <a16:creationId xmlns:a16="http://schemas.microsoft.com/office/drawing/2014/main" id="{D624E943-6F4A-05C1-5C1D-757E42E47B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99710" y="3216416"/>
            <a:ext cx="1357585" cy="1357585"/>
          </a:xfrm>
          <a:prstGeom prst="rect">
            <a:avLst/>
          </a:prstGeom>
        </p:spPr>
      </p:pic>
      <p:pic>
        <p:nvPicPr>
          <p:cNvPr id="65" name="Graphic 64" descr="Neighborhood outline">
            <a:extLst>
              <a:ext uri="{FF2B5EF4-FFF2-40B4-BE49-F238E27FC236}">
                <a16:creationId xmlns:a16="http://schemas.microsoft.com/office/drawing/2014/main" id="{8C334C4C-A03E-2D38-3911-B98883F02A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40591" y="4645421"/>
            <a:ext cx="914400" cy="914400"/>
          </a:xfrm>
          <a:prstGeom prst="rect">
            <a:avLst/>
          </a:prstGeom>
        </p:spPr>
      </p:pic>
      <p:pic>
        <p:nvPicPr>
          <p:cNvPr id="69" name="Graphic 68" descr="Loan outline">
            <a:extLst>
              <a:ext uri="{FF2B5EF4-FFF2-40B4-BE49-F238E27FC236}">
                <a16:creationId xmlns:a16="http://schemas.microsoft.com/office/drawing/2014/main" id="{A263A8DC-ED56-1F07-FCF5-45909D15B0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27589" y="3370650"/>
            <a:ext cx="907115" cy="907115"/>
          </a:xfrm>
          <a:prstGeom prst="rect">
            <a:avLst/>
          </a:prstGeom>
        </p:spPr>
      </p:pic>
      <p:pic>
        <p:nvPicPr>
          <p:cNvPr id="73" name="Graphic 72" descr="Tax outline">
            <a:extLst>
              <a:ext uri="{FF2B5EF4-FFF2-40B4-BE49-F238E27FC236}">
                <a16:creationId xmlns:a16="http://schemas.microsoft.com/office/drawing/2014/main" id="{C0D67E59-5EFF-C3D9-2034-023E20DB75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353122" y="3357842"/>
            <a:ext cx="903268" cy="903268"/>
          </a:xfrm>
          <a:prstGeom prst="rect">
            <a:avLst/>
          </a:prstGeom>
        </p:spPr>
      </p:pic>
      <p:pic>
        <p:nvPicPr>
          <p:cNvPr id="75" name="Graphic 74" descr="Garbage outline">
            <a:extLst>
              <a:ext uri="{FF2B5EF4-FFF2-40B4-BE49-F238E27FC236}">
                <a16:creationId xmlns:a16="http://schemas.microsoft.com/office/drawing/2014/main" id="{ED5AE16B-A0BA-91CE-E3B0-5E6400F5C10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579977" y="3503861"/>
            <a:ext cx="723638" cy="723638"/>
          </a:xfrm>
          <a:prstGeom prst="rect">
            <a:avLst/>
          </a:prstGeom>
        </p:spPr>
      </p:pic>
      <p:pic>
        <p:nvPicPr>
          <p:cNvPr id="77" name="Graphic 76" descr="Bank outline">
            <a:extLst>
              <a:ext uri="{FF2B5EF4-FFF2-40B4-BE49-F238E27FC236}">
                <a16:creationId xmlns:a16="http://schemas.microsoft.com/office/drawing/2014/main" id="{0BADB2A0-4FB2-90D0-3640-5242466DD6E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04138" y="5646198"/>
            <a:ext cx="712059" cy="712059"/>
          </a:xfrm>
          <a:prstGeom prst="rect">
            <a:avLst/>
          </a:prstGeom>
        </p:spPr>
      </p:pic>
      <p:pic>
        <p:nvPicPr>
          <p:cNvPr id="79" name="Graphic 78" descr="Building outline">
            <a:extLst>
              <a:ext uri="{FF2B5EF4-FFF2-40B4-BE49-F238E27FC236}">
                <a16:creationId xmlns:a16="http://schemas.microsoft.com/office/drawing/2014/main" id="{D5877CD8-3F9F-F53E-88D3-958D535FC0B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815382" y="3668791"/>
            <a:ext cx="1029024" cy="1029024"/>
          </a:xfrm>
          <a:prstGeom prst="rect">
            <a:avLst/>
          </a:prstGeom>
        </p:spPr>
      </p:pic>
      <p:pic>
        <p:nvPicPr>
          <p:cNvPr id="85" name="Graphic 84" descr="Hospital outline">
            <a:extLst>
              <a:ext uri="{FF2B5EF4-FFF2-40B4-BE49-F238E27FC236}">
                <a16:creationId xmlns:a16="http://schemas.microsoft.com/office/drawing/2014/main" id="{BA676826-AB18-5F17-18AA-96EE36E2D3F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516014" y="5545552"/>
            <a:ext cx="873990" cy="873990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78DC546B-6562-A994-EDEA-708BDB0D1E21}"/>
              </a:ext>
            </a:extLst>
          </p:cNvPr>
          <p:cNvSpPr txBox="1"/>
          <p:nvPr/>
        </p:nvSpPr>
        <p:spPr>
          <a:xfrm>
            <a:off x="6705600" y="6531851"/>
            <a:ext cx="527397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r">
              <a:spcBef>
                <a:spcPts val="600"/>
              </a:spcBef>
            </a:pPr>
            <a:r>
              <a:rPr lang="mn-MN" sz="1100" i="1" dirty="0">
                <a:solidFill>
                  <a:schemeClr val="bg2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 Light" panose="020F0302020204030204" pitchFamily="34" charset="0"/>
              </a:rPr>
              <a:t>Эх үүсвэр: Налайх дүүргийн Т</a:t>
            </a:r>
            <a:r>
              <a:rPr lang="mn-MN" sz="1100" i="1" dirty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 Light" panose="020F0302020204030204" pitchFamily="34" charset="0"/>
              </a:rPr>
              <a:t>охижилт үйлчилгээ ОНӨААТҮГ</a:t>
            </a:r>
            <a:r>
              <a:rPr lang="mn-MN" sz="1100" i="1" dirty="0">
                <a:solidFill>
                  <a:schemeClr val="bg2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Calibri Light" panose="020F0302020204030204" pitchFamily="34" charset="0"/>
              </a:rPr>
              <a:t> </a:t>
            </a:r>
            <a:endParaRPr lang="en-US" sz="1100" i="1" dirty="0">
              <a:solidFill>
                <a:schemeClr val="bg2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89E37C-7DAA-6413-64F1-083DB851F742}"/>
              </a:ext>
            </a:extLst>
          </p:cNvPr>
          <p:cNvSpPr txBox="1"/>
          <p:nvPr/>
        </p:nvSpPr>
        <p:spPr>
          <a:xfrm>
            <a:off x="2659412" y="1214573"/>
            <a:ext cx="874369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mn-MN" dirty="0">
                <a:solidFill>
                  <a:srgbClr val="002060"/>
                </a:solidFill>
                <a:latin typeface="Montserrat" panose="00000500000000000000" pitchFamily="50" charset="0"/>
                <a:ea typeface="Times New Roman" panose="02020603050405020304" pitchFamily="18" charset="0"/>
                <a:cs typeface="Calibri Light" panose="020F0302020204030204" pitchFamily="34" charset="0"/>
              </a:rPr>
              <a:t>	</a:t>
            </a:r>
            <a:r>
              <a:rPr lang="mn-MN" sz="1600" dirty="0">
                <a:latin typeface="Montserrat" panose="00000500000000000000" pitchFamily="50" charset="0"/>
                <a:ea typeface="Times New Roman" panose="02020603050405020304" pitchFamily="18" charset="0"/>
                <a:cs typeface="Calibri Light" panose="020F0302020204030204" pitchFamily="34" charset="0"/>
              </a:rPr>
              <a:t>2025 оны эхний </a:t>
            </a:r>
            <a:r>
              <a:rPr lang="en-US" sz="1600" dirty="0">
                <a:latin typeface="Montserrat" panose="00000500000000000000" pitchFamily="50" charset="0"/>
                <a:ea typeface="Times New Roman" panose="02020603050405020304" pitchFamily="18" charset="0"/>
                <a:cs typeface="Calibri Light" panose="020F0302020204030204" pitchFamily="34" charset="0"/>
              </a:rPr>
              <a:t>9</a:t>
            </a:r>
            <a:r>
              <a:rPr lang="mn-MN" sz="1600" dirty="0">
                <a:latin typeface="Montserrat" panose="00000500000000000000" pitchFamily="50" charset="0"/>
                <a:ea typeface="Times New Roman" panose="02020603050405020304" pitchFamily="18" charset="0"/>
                <a:cs typeface="Calibri Light" panose="020F0302020204030204" pitchFamily="34" charset="0"/>
              </a:rPr>
              <a:t> сард хот тохижилтын ажил үйлчилгээний нийт орлого </a:t>
            </a:r>
            <a:r>
              <a:rPr lang="en-US" sz="1600" dirty="0">
                <a:latin typeface="Montserrat" panose="00000500000000000000" pitchFamily="50" charset="0"/>
                <a:ea typeface="Times New Roman" panose="02020603050405020304" pitchFamily="18" charset="0"/>
                <a:cs typeface="Calibri Light" panose="020F0302020204030204" pitchFamily="34" charset="0"/>
              </a:rPr>
              <a:t>577.6</a:t>
            </a:r>
            <a:r>
              <a:rPr lang="mn-MN" sz="1600" dirty="0">
                <a:latin typeface="Montserrat" panose="00000500000000000000" pitchFamily="50" charset="0"/>
                <a:ea typeface="Times New Roman" panose="02020603050405020304" pitchFamily="18" charset="0"/>
                <a:cs typeface="Calibri Light" panose="020F0302020204030204" pitchFamily="34" charset="0"/>
              </a:rPr>
              <a:t> сая төгрөг болж, орлогын </a:t>
            </a:r>
            <a:r>
              <a:rPr lang="en-US" sz="1600" dirty="0">
                <a:latin typeface="Montserrat" panose="00000500000000000000" pitchFamily="50" charset="0"/>
                <a:ea typeface="Times New Roman" panose="02020603050405020304" pitchFamily="18" charset="0"/>
                <a:cs typeface="Calibri Light" panose="020F0302020204030204" pitchFamily="34" charset="0"/>
              </a:rPr>
              <a:t>43.8</a:t>
            </a:r>
            <a:r>
              <a:rPr lang="mn-MN" sz="1600" dirty="0">
                <a:latin typeface="Montserrat" panose="00000500000000000000" pitchFamily="50" charset="0"/>
                <a:ea typeface="Times New Roman" panose="02020603050405020304" pitchFamily="18" charset="0"/>
                <a:cs typeface="Calibri Light" panose="020F0302020204030204" pitchFamily="34" charset="0"/>
              </a:rPr>
              <a:t> хувийг орон сууц, 40.5 хувийг гэр хороолол, 1</a:t>
            </a:r>
            <a:r>
              <a:rPr lang="en-US" sz="1600" dirty="0">
                <a:latin typeface="Montserrat" panose="00000500000000000000" pitchFamily="50" charset="0"/>
                <a:ea typeface="Times New Roman" panose="02020603050405020304" pitchFamily="18" charset="0"/>
                <a:cs typeface="Calibri Light" panose="020F0302020204030204" pitchFamily="34" charset="0"/>
              </a:rPr>
              <a:t>5.7</a:t>
            </a:r>
            <a:r>
              <a:rPr lang="mn-MN" sz="1600" dirty="0">
                <a:latin typeface="Montserrat" panose="00000500000000000000" pitchFamily="50" charset="0"/>
                <a:ea typeface="Times New Roman" panose="02020603050405020304" pitchFamily="18" charset="0"/>
                <a:cs typeface="Calibri Light" panose="020F0302020204030204" pitchFamily="34" charset="0"/>
              </a:rPr>
              <a:t> хувийг аж ахуйн нэгжээс хуримтлуулсан орлого эзэлж, нийтдээ </a:t>
            </a:r>
            <a:r>
              <a:rPr lang="en-US" sz="1600" dirty="0">
                <a:latin typeface="Montserrat" panose="00000500000000000000" pitchFamily="50" charset="0"/>
                <a:ea typeface="Times New Roman" panose="02020603050405020304" pitchFamily="18" charset="0"/>
                <a:cs typeface="Calibri Light" panose="020F0302020204030204" pitchFamily="34" charset="0"/>
              </a:rPr>
              <a:t>73.4</a:t>
            </a:r>
            <a:r>
              <a:rPr lang="mn-MN" sz="1600" dirty="0">
                <a:latin typeface="Montserrat" panose="00000500000000000000" pitchFamily="50" charset="0"/>
                <a:ea typeface="Times New Roman" panose="02020603050405020304" pitchFamily="18" charset="0"/>
                <a:cs typeface="Calibri Light" panose="020F0302020204030204" pitchFamily="34" charset="0"/>
              </a:rPr>
              <a:t> мянган тонн хогийг зөөж, тээвэрлэсэн байна</a:t>
            </a:r>
          </a:p>
        </p:txBody>
      </p:sp>
    </p:spTree>
    <p:extLst>
      <p:ext uri="{BB962C8B-B14F-4D97-AF65-F5344CB8AC3E}">
        <p14:creationId xmlns:p14="http://schemas.microsoft.com/office/powerpoint/2010/main" val="1915398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бичвэр нарын зураг байж магад">
            <a:extLst>
              <a:ext uri="{FF2B5EF4-FFF2-40B4-BE49-F238E27FC236}">
                <a16:creationId xmlns:a16="http://schemas.microsoft.com/office/drawing/2014/main" id="{E2AD204C-A1C0-0336-4C57-6F1BD83AD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5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462416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19147</TotalTime>
  <Words>865</Words>
  <Application>Microsoft Office PowerPoint</Application>
  <PresentationFormat>Widescreen</PresentationFormat>
  <Paragraphs>277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Arial Mon</vt:lpstr>
      <vt:lpstr>Calibri</vt:lpstr>
      <vt:lpstr>Calibri Light</vt:lpstr>
      <vt:lpstr>Montserrat</vt:lpstr>
      <vt:lpstr>Roboto</vt:lpstr>
      <vt:lpstr>Roboto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Мөнхцэцэг Лхагва</dc:creator>
  <cp:lastModifiedBy>Даваадулам  Дашчирэв</cp:lastModifiedBy>
  <cp:revision>345</cp:revision>
  <cp:lastPrinted>2024-10-27T06:13:41Z</cp:lastPrinted>
  <dcterms:created xsi:type="dcterms:W3CDTF">2023-01-13T00:18:50Z</dcterms:created>
  <dcterms:modified xsi:type="dcterms:W3CDTF">2025-10-28T02:31:02Z</dcterms:modified>
</cp:coreProperties>
</file>